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Roboto Mono Medium"/>
      <p:regular r:id="rId28"/>
      <p:bold r:id="rId29"/>
      <p:italic r:id="rId30"/>
      <p:boldItalic r:id="rId31"/>
    </p:embeddedFont>
    <p:embeddedFont>
      <p:font typeface="Roboto Mono ExtraLight"/>
      <p:regular r:id="rId32"/>
      <p:bold r:id="rId33"/>
      <p:italic r:id="rId34"/>
      <p:boldItalic r:id="rId35"/>
    </p:embeddedFont>
    <p:embeddedFont>
      <p:font typeface="Roboto Mon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MonoMedium-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Mono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MonoMedium-boldItalic.fntdata"/><Relationship Id="rId30" Type="http://schemas.openxmlformats.org/officeDocument/2006/relationships/font" Target="fonts/RobotoMonoMedium-italic.fntdata"/><Relationship Id="rId11" Type="http://schemas.openxmlformats.org/officeDocument/2006/relationships/slide" Target="slides/slide7.xml"/><Relationship Id="rId33" Type="http://schemas.openxmlformats.org/officeDocument/2006/relationships/font" Target="fonts/RobotoMonoExtraLight-bold.fntdata"/><Relationship Id="rId10" Type="http://schemas.openxmlformats.org/officeDocument/2006/relationships/slide" Target="slides/slide6.xml"/><Relationship Id="rId32" Type="http://schemas.openxmlformats.org/officeDocument/2006/relationships/font" Target="fonts/RobotoMonoExtraLight-regular.fntdata"/><Relationship Id="rId13" Type="http://schemas.openxmlformats.org/officeDocument/2006/relationships/slide" Target="slides/slide9.xml"/><Relationship Id="rId35" Type="http://schemas.openxmlformats.org/officeDocument/2006/relationships/font" Target="fonts/RobotoMonoExtraLight-boldItalic.fntdata"/><Relationship Id="rId12" Type="http://schemas.openxmlformats.org/officeDocument/2006/relationships/slide" Target="slides/slide8.xml"/><Relationship Id="rId34" Type="http://schemas.openxmlformats.org/officeDocument/2006/relationships/font" Target="fonts/RobotoMonoExtraLight-italic.fntdata"/><Relationship Id="rId15" Type="http://schemas.openxmlformats.org/officeDocument/2006/relationships/slide" Target="slides/slide11.xml"/><Relationship Id="rId37" Type="http://schemas.openxmlformats.org/officeDocument/2006/relationships/font" Target="fonts/RobotoMono-bold.fntdata"/><Relationship Id="rId14" Type="http://schemas.openxmlformats.org/officeDocument/2006/relationships/slide" Target="slides/slide10.xml"/><Relationship Id="rId36" Type="http://schemas.openxmlformats.org/officeDocument/2006/relationships/font" Target="fonts/RobotoMono-regular.fntdata"/><Relationship Id="rId17" Type="http://schemas.openxmlformats.org/officeDocument/2006/relationships/slide" Target="slides/slide13.xml"/><Relationship Id="rId39" Type="http://schemas.openxmlformats.org/officeDocument/2006/relationships/font" Target="fonts/RobotoMono-boldItalic.fntdata"/><Relationship Id="rId16" Type="http://schemas.openxmlformats.org/officeDocument/2006/relationships/slide" Target="slides/slide12.xml"/><Relationship Id="rId38" Type="http://schemas.openxmlformats.org/officeDocument/2006/relationships/font" Target="fonts/RobotoMono-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1d5f4a04e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1d5f4a04e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e24af56f42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e24af56f42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e24183f61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e24183f61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LLM prompt chain</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e24af56f4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e24af56f4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LLM prompt chain</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2483dd21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2483dd2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e24af56f42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e24af56f42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e259c0118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e259c0118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e24af56f42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e24af56f42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e24af56f42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e24af56f42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52483dd2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52483dd2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fd2bf4d1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fd2bf4d1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e24af56f42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e24af56f42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e24af56f42_3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e24af56f42_3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e24af56f42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e24af56f42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f976b19e4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f976b19e4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a86390d91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a86390d91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Short paragraph describing your LLO. Articulate in what ways your LLO makes LLMs physical, how does it improve or challenge AI capabilities.</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e24af56f4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e24af56f4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2483dd21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2483dd2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e24af56f4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e24af56f4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e24af56f42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e24af56f42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52483dd21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52483dd2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e24af56f4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e24af56f4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1" Type="http://schemas.openxmlformats.org/officeDocument/2006/relationships/image" Target="../media/image9.jpg"/><Relationship Id="rId10" Type="http://schemas.openxmlformats.org/officeDocument/2006/relationships/image" Target="../media/image8.jpg"/><Relationship Id="rId13" Type="http://schemas.openxmlformats.org/officeDocument/2006/relationships/image" Target="../media/image3.jpg"/><Relationship Id="rId12"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28.jpg"/><Relationship Id="rId5" Type="http://schemas.openxmlformats.org/officeDocument/2006/relationships/image" Target="../media/image17.jpg"/><Relationship Id="rId6" Type="http://schemas.openxmlformats.org/officeDocument/2006/relationships/image" Target="../media/image11.jpg"/><Relationship Id="rId7" Type="http://schemas.openxmlformats.org/officeDocument/2006/relationships/image" Target="../media/image20.jpg"/><Relationship Id="rId8"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18.png"/><Relationship Id="rId8"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8.jpg"/><Relationship Id="rId10" Type="http://schemas.openxmlformats.org/officeDocument/2006/relationships/image" Target="../media/image14.jpg"/><Relationship Id="rId13" Type="http://schemas.openxmlformats.org/officeDocument/2006/relationships/image" Target="../media/image8.jpg"/><Relationship Id="rId12"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6.jpg"/><Relationship Id="rId15" Type="http://schemas.openxmlformats.org/officeDocument/2006/relationships/image" Target="../media/image9.jpg"/><Relationship Id="rId14" Type="http://schemas.openxmlformats.org/officeDocument/2006/relationships/image" Target="../media/image5.jpg"/><Relationship Id="rId5" Type="http://schemas.openxmlformats.org/officeDocument/2006/relationships/image" Target="../media/image17.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4E4"/>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1310700" y="2764500"/>
            <a:ext cx="6522600" cy="26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Roboto Mono ExtraLight"/>
                <a:ea typeface="Roboto Mono ExtraLight"/>
                <a:cs typeface="Roboto Mono ExtraLight"/>
                <a:sym typeface="Roboto Mono ExtraLight"/>
              </a:rPr>
              <a:t>nothing is ever in plain language</a:t>
            </a:r>
            <a:endParaRPr sz="1200">
              <a:solidFill>
                <a:schemeClr val="lt1"/>
              </a:solidFill>
              <a:latin typeface="Roboto Mono ExtraLight"/>
              <a:ea typeface="Roboto Mono ExtraLight"/>
              <a:cs typeface="Roboto Mono ExtraLight"/>
              <a:sym typeface="Roboto Mono ExtraLight"/>
            </a:endParaRPr>
          </a:p>
        </p:txBody>
      </p:sp>
      <p:sp>
        <p:nvSpPr>
          <p:cNvPr id="55" name="Google Shape;55;p13"/>
          <p:cNvSpPr txBox="1"/>
          <p:nvPr>
            <p:ph type="ctrTitle"/>
          </p:nvPr>
        </p:nvSpPr>
        <p:spPr>
          <a:xfrm>
            <a:off x="254300" y="4700075"/>
            <a:ext cx="2479800" cy="26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chemeClr val="lt1"/>
                </a:solidFill>
                <a:latin typeface="Roboto Mono Medium"/>
                <a:ea typeface="Roboto Mono Medium"/>
                <a:cs typeface="Roboto Mono Medium"/>
                <a:sym typeface="Roboto Mono Medium"/>
              </a:rPr>
              <a:t>4.043 Interaction Intelligence LLO</a:t>
            </a:r>
            <a:endParaRPr sz="800">
              <a:solidFill>
                <a:schemeClr val="lt1"/>
              </a:solidFill>
              <a:latin typeface="Roboto Mono Medium"/>
              <a:ea typeface="Roboto Mono Medium"/>
              <a:cs typeface="Roboto Mono Medium"/>
              <a:sym typeface="Roboto Mono Medium"/>
            </a:endParaRPr>
          </a:p>
        </p:txBody>
      </p:sp>
      <p:sp>
        <p:nvSpPr>
          <p:cNvPr id="56" name="Google Shape;56;p13"/>
          <p:cNvSpPr txBox="1"/>
          <p:nvPr>
            <p:ph type="ctrTitle"/>
          </p:nvPr>
        </p:nvSpPr>
        <p:spPr>
          <a:xfrm>
            <a:off x="5234950" y="4700075"/>
            <a:ext cx="3654600" cy="264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chemeClr val="lt1"/>
                </a:solidFill>
                <a:latin typeface="Roboto Mono Medium"/>
                <a:ea typeface="Roboto Mono Medium"/>
                <a:cs typeface="Roboto Mono Medium"/>
                <a:sym typeface="Roboto Mono Medium"/>
              </a:rPr>
              <a:t>Joshua Rivera Camacho, Elaine Liu, Krystal Montgomery</a:t>
            </a:r>
            <a:endParaRPr sz="800">
              <a:solidFill>
                <a:schemeClr val="lt1"/>
              </a:solidFill>
              <a:latin typeface="Roboto Mono Medium"/>
              <a:ea typeface="Roboto Mono Medium"/>
              <a:cs typeface="Roboto Mono Medium"/>
              <a:sym typeface="Roboto Mono Medium"/>
            </a:endParaRPr>
          </a:p>
        </p:txBody>
      </p:sp>
      <p:pic>
        <p:nvPicPr>
          <p:cNvPr id="57" name="Google Shape;57;p13" title="en clair (1).gif"/>
          <p:cNvPicPr preferRelativeResize="0"/>
          <p:nvPr/>
        </p:nvPicPr>
        <p:blipFill rotWithShape="1">
          <a:blip r:embed="rId3">
            <a:alphaModFix/>
          </a:blip>
          <a:srcRect b="37718" l="0" r="0" t="37715"/>
          <a:stretch/>
        </p:blipFill>
        <p:spPr>
          <a:xfrm>
            <a:off x="2801100" y="1894375"/>
            <a:ext cx="3541801" cy="8701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5" name="Shape 115"/>
        <p:cNvGrpSpPr/>
        <p:nvPr/>
      </p:nvGrpSpPr>
      <p:grpSpPr>
        <a:xfrm>
          <a:off x="0" y="0"/>
          <a:ext cx="0" cy="0"/>
          <a:chOff x="0" y="0"/>
          <a:chExt cx="0" cy="0"/>
        </a:xfrm>
      </p:grpSpPr>
      <p:pic>
        <p:nvPicPr>
          <p:cNvPr id="116" name="Google Shape;116;p22"/>
          <p:cNvPicPr preferRelativeResize="0"/>
          <p:nvPr/>
        </p:nvPicPr>
        <p:blipFill rotWithShape="1">
          <a:blip r:embed="rId3">
            <a:alphaModFix/>
          </a:blip>
          <a:srcRect b="0" l="0" r="0" t="9772"/>
          <a:stretch/>
        </p:blipFill>
        <p:spPr>
          <a:xfrm>
            <a:off x="415275" y="625214"/>
            <a:ext cx="8313452" cy="4365876"/>
          </a:xfrm>
          <a:prstGeom prst="rect">
            <a:avLst/>
          </a:prstGeom>
          <a:noFill/>
          <a:ln>
            <a:noFill/>
          </a:ln>
        </p:spPr>
      </p:pic>
      <p:sp>
        <p:nvSpPr>
          <p:cNvPr id="117" name="Google Shape;117;p22"/>
          <p:cNvSpPr txBox="1"/>
          <p:nvPr/>
        </p:nvSpPr>
        <p:spPr>
          <a:xfrm>
            <a:off x="329900" y="294650"/>
            <a:ext cx="4159500" cy="646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Roboto Mono"/>
                <a:ea typeface="Roboto Mono"/>
                <a:cs typeface="Roboto Mono"/>
                <a:sym typeface="Roboto Mono"/>
              </a:rPr>
              <a:t>phase 1: filter setup</a:t>
            </a:r>
            <a:endParaRPr b="1" sz="1200">
              <a:latin typeface="Roboto Mono"/>
              <a:ea typeface="Roboto Mono"/>
              <a:cs typeface="Roboto Mono"/>
              <a:sym typeface="Roboto Mon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 name="Shape 121"/>
        <p:cNvGrpSpPr/>
        <p:nvPr/>
      </p:nvGrpSpPr>
      <p:grpSpPr>
        <a:xfrm>
          <a:off x="0" y="0"/>
          <a:ext cx="0" cy="0"/>
          <a:chOff x="0" y="0"/>
          <a:chExt cx="0" cy="0"/>
        </a:xfrm>
      </p:grpSpPr>
      <p:pic>
        <p:nvPicPr>
          <p:cNvPr id="122" name="Google Shape;122;p23"/>
          <p:cNvPicPr preferRelativeResize="0"/>
          <p:nvPr/>
        </p:nvPicPr>
        <p:blipFill rotWithShape="1">
          <a:blip r:embed="rId3">
            <a:alphaModFix/>
          </a:blip>
          <a:srcRect b="0" l="1604" r="1787" t="19316"/>
          <a:stretch/>
        </p:blipFill>
        <p:spPr>
          <a:xfrm>
            <a:off x="46200" y="1787075"/>
            <a:ext cx="9051598" cy="2085725"/>
          </a:xfrm>
          <a:prstGeom prst="rect">
            <a:avLst/>
          </a:prstGeom>
          <a:noFill/>
          <a:ln>
            <a:noFill/>
          </a:ln>
        </p:spPr>
      </p:pic>
      <p:sp>
        <p:nvSpPr>
          <p:cNvPr id="123" name="Google Shape;123;p23"/>
          <p:cNvSpPr txBox="1"/>
          <p:nvPr/>
        </p:nvSpPr>
        <p:spPr>
          <a:xfrm>
            <a:off x="329900" y="294650"/>
            <a:ext cx="4159500" cy="646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Roboto Mono"/>
                <a:ea typeface="Roboto Mono"/>
                <a:cs typeface="Roboto Mono"/>
                <a:sym typeface="Roboto Mono"/>
              </a:rPr>
              <a:t>phase 2: live conversation</a:t>
            </a:r>
            <a:endParaRPr b="1" sz="1200">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7" name="Shape 127"/>
        <p:cNvGrpSpPr/>
        <p:nvPr/>
      </p:nvGrpSpPr>
      <p:grpSpPr>
        <a:xfrm>
          <a:off x="0" y="0"/>
          <a:ext cx="0" cy="0"/>
          <a:chOff x="0" y="0"/>
          <a:chExt cx="0" cy="0"/>
        </a:xfrm>
      </p:grpSpPr>
      <p:sp>
        <p:nvSpPr>
          <p:cNvPr id="128" name="Google Shape;128;p24"/>
          <p:cNvSpPr txBox="1"/>
          <p:nvPr/>
        </p:nvSpPr>
        <p:spPr>
          <a:xfrm>
            <a:off x="557250" y="235838"/>
            <a:ext cx="7821000" cy="2038800"/>
          </a:xfrm>
          <a:prstGeom prst="rect">
            <a:avLst/>
          </a:prstGeom>
          <a:noFill/>
          <a:ln>
            <a:noFill/>
          </a:ln>
        </p:spPr>
        <p:txBody>
          <a:bodyPr anchorCtr="0" anchor="t" bIns="91425" lIns="91425" spcFirstLastPara="1" rIns="91425" wrap="square" tIns="91425">
            <a:noAutofit/>
          </a:bodyPr>
          <a:lstStyle/>
          <a:p>
            <a:pPr indent="0" lvl="0" marL="0" rtl="0" algn="l">
              <a:lnSpc>
                <a:spcPct val="135714"/>
              </a:lnSpc>
              <a:spcBef>
                <a:spcPts val="0"/>
              </a:spcBef>
              <a:spcAft>
                <a:spcPts val="0"/>
              </a:spcAft>
              <a:buNone/>
            </a:pPr>
            <a:r>
              <a:rPr lang="en" sz="550">
                <a:solidFill>
                  <a:srgbClr val="82D2CE"/>
                </a:solidFill>
                <a:highlight>
                  <a:srgbClr val="181818"/>
                </a:highlight>
                <a:latin typeface="Courier New"/>
                <a:ea typeface="Courier New"/>
                <a:cs typeface="Courier New"/>
                <a:sym typeface="Courier New"/>
              </a:rPr>
              <a:t>sync</a:t>
            </a:r>
            <a:r>
              <a:rPr lang="en" sz="550">
                <a:solidFill>
                  <a:srgbClr val="E4E4E4"/>
                </a:solidFill>
                <a:highlight>
                  <a:srgbClr val="181818"/>
                </a:highlight>
                <a:latin typeface="Courier New"/>
                <a:ea typeface="Courier New"/>
                <a:cs typeface="Courier New"/>
                <a:sym typeface="Courier New"/>
              </a:rPr>
              <a:t> </a:t>
            </a:r>
            <a:r>
              <a:rPr lang="en" sz="550">
                <a:solidFill>
                  <a:srgbClr val="82D2CE"/>
                </a:solidFill>
                <a:highlight>
                  <a:srgbClr val="181818"/>
                </a:highlight>
                <a:latin typeface="Courier New"/>
                <a:ea typeface="Courier New"/>
                <a:cs typeface="Courier New"/>
                <a:sym typeface="Courier New"/>
              </a:rPr>
              <a:t>function</a:t>
            </a:r>
            <a:r>
              <a:rPr lang="en" sz="550">
                <a:solidFill>
                  <a:srgbClr val="E4E4E4"/>
                </a:solidFill>
                <a:highlight>
                  <a:srgbClr val="181818"/>
                </a:highlight>
                <a:latin typeface="Courier New"/>
                <a:ea typeface="Courier New"/>
                <a:cs typeface="Courier New"/>
                <a:sym typeface="Courier New"/>
              </a:rPr>
              <a:t> </a:t>
            </a:r>
            <a:r>
              <a:rPr lang="en" sz="550">
                <a:solidFill>
                  <a:srgbClr val="EBC88D"/>
                </a:solidFill>
                <a:highlight>
                  <a:srgbClr val="181818"/>
                </a:highlight>
                <a:latin typeface="Courier New"/>
                <a:ea typeface="Courier New"/>
                <a:cs typeface="Courier New"/>
                <a:sym typeface="Courier New"/>
              </a:rPr>
              <a:t>generateFilter</a:t>
            </a:r>
            <a:r>
              <a:rPr lang="en" sz="550">
                <a:solidFill>
                  <a:srgbClr val="E4E4E4"/>
                </a:solidFill>
                <a:highlight>
                  <a:srgbClr val="181818"/>
                </a:highlight>
                <a:latin typeface="Courier New"/>
                <a:ea typeface="Courier New"/>
                <a:cs typeface="Courier New"/>
                <a:sym typeface="Courier New"/>
              </a:rPr>
              <a:t>(</a:t>
            </a:r>
            <a:r>
              <a:rPr i="1" lang="en" sz="550">
                <a:solidFill>
                  <a:srgbClr val="D6D6DD"/>
                </a:solidFill>
                <a:highlight>
                  <a:srgbClr val="181818"/>
                </a:highlight>
                <a:latin typeface="Courier New"/>
                <a:ea typeface="Courier New"/>
                <a:cs typeface="Courier New"/>
                <a:sym typeface="Courier New"/>
              </a:rPr>
              <a:t>transcript</a:t>
            </a:r>
            <a:r>
              <a:rPr lang="en" sz="550">
                <a:solidFill>
                  <a:srgbClr val="E4E4E4"/>
                </a:solidFill>
                <a:highlight>
                  <a:srgbClr val="181818"/>
                </a:highlight>
                <a:latin typeface="Courier New"/>
                <a:ea typeface="Courier New"/>
                <a:cs typeface="Courier New"/>
                <a:sym typeface="Courier New"/>
              </a:rPr>
              <a:t>, </a:t>
            </a:r>
            <a:r>
              <a:rPr i="1" lang="en" sz="550">
                <a:solidFill>
                  <a:srgbClr val="D6D6DD"/>
                </a:solidFill>
                <a:highlight>
                  <a:srgbClr val="181818"/>
                </a:highlight>
                <a:latin typeface="Courier New"/>
                <a:ea typeface="Courier New"/>
                <a:cs typeface="Courier New"/>
                <a:sym typeface="Courier New"/>
              </a:rPr>
              <a:t>uid</a:t>
            </a:r>
            <a:r>
              <a:rPr lang="en" sz="550">
                <a:solidFill>
                  <a:srgbClr val="E4E4E4"/>
                </a:solidFill>
                <a:highlight>
                  <a:srgbClr val="181818"/>
                </a:highlight>
                <a:latin typeface="Courier New"/>
                <a:ea typeface="Courier New"/>
                <a:cs typeface="Courier New"/>
                <a:sym typeface="Courier New"/>
              </a:rPr>
              <a:t>)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82D2CE"/>
                </a:solidFill>
                <a:highlight>
                  <a:srgbClr val="181818"/>
                </a:highlight>
                <a:latin typeface="Courier New"/>
                <a:ea typeface="Courier New"/>
                <a:cs typeface="Courier New"/>
                <a:sym typeface="Courier New"/>
              </a:rPr>
              <a:t>const</a:t>
            </a:r>
            <a:r>
              <a:rPr lang="en" sz="550">
                <a:solidFill>
                  <a:srgbClr val="E4E4E4"/>
                </a:solidFill>
                <a:highlight>
                  <a:srgbClr val="181818"/>
                </a:highlight>
                <a:latin typeface="Courier New"/>
                <a:ea typeface="Courier New"/>
                <a:cs typeface="Courier New"/>
                <a:sym typeface="Courier New"/>
              </a:rPr>
              <a:t> </a:t>
            </a:r>
            <a:r>
              <a:rPr lang="en" sz="550">
                <a:solidFill>
                  <a:srgbClr val="AAA0FA"/>
                </a:solidFill>
                <a:highlight>
                  <a:srgbClr val="181818"/>
                </a:highlight>
                <a:latin typeface="Courier New"/>
                <a:ea typeface="Courier New"/>
                <a:cs typeface="Courier New"/>
                <a:sym typeface="Courier New"/>
              </a:rPr>
              <a:t>msg</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 </a:t>
            </a:r>
            <a:r>
              <a:rPr lang="en" sz="550">
                <a:solidFill>
                  <a:srgbClr val="82D2CE"/>
                </a:solidFill>
                <a:highlight>
                  <a:srgbClr val="181818"/>
                </a:highlight>
                <a:latin typeface="Courier New"/>
                <a:ea typeface="Courier New"/>
                <a:cs typeface="Courier New"/>
                <a:sym typeface="Courier New"/>
              </a:rPr>
              <a:t>await</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anthropic</a:t>
            </a:r>
            <a:r>
              <a:rPr lang="en" sz="550">
                <a:solidFill>
                  <a:srgbClr val="E4E4E4"/>
                </a:solidFill>
                <a:highlight>
                  <a:srgbClr val="181818"/>
                </a:highlight>
                <a:latin typeface="Courier New"/>
                <a:ea typeface="Courier New"/>
                <a:cs typeface="Courier New"/>
                <a:sym typeface="Courier New"/>
              </a:rPr>
              <a:t>.</a:t>
            </a:r>
            <a:r>
              <a:rPr lang="en" sz="550">
                <a:solidFill>
                  <a:srgbClr val="D6D6DD"/>
                </a:solidFill>
                <a:highlight>
                  <a:srgbClr val="181818"/>
                </a:highlight>
                <a:latin typeface="Courier New"/>
                <a:ea typeface="Courier New"/>
                <a:cs typeface="Courier New"/>
                <a:sym typeface="Courier New"/>
              </a:rPr>
              <a:t>messages</a:t>
            </a:r>
            <a:r>
              <a:rPr lang="en" sz="550">
                <a:solidFill>
                  <a:srgbClr val="E4E4E4"/>
                </a:solidFill>
                <a:highlight>
                  <a:srgbClr val="181818"/>
                </a:highlight>
                <a:latin typeface="Courier New"/>
                <a:ea typeface="Courier New"/>
                <a:cs typeface="Courier New"/>
                <a:sym typeface="Courier New"/>
              </a:rPr>
              <a:t>.</a:t>
            </a:r>
            <a:r>
              <a:rPr lang="en" sz="550">
                <a:solidFill>
                  <a:srgbClr val="EBC88D"/>
                </a:solidFill>
                <a:highlight>
                  <a:srgbClr val="181818"/>
                </a:highlight>
                <a:latin typeface="Courier New"/>
                <a:ea typeface="Courier New"/>
                <a:cs typeface="Courier New"/>
                <a:sym typeface="Courier New"/>
              </a:rPr>
              <a:t>create</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model:</a:t>
            </a:r>
            <a:r>
              <a:rPr lang="en" sz="550">
                <a:solidFill>
                  <a:srgbClr val="E4E4E4"/>
                </a:solidFill>
                <a:highlight>
                  <a:srgbClr val="181818"/>
                </a:highlight>
                <a:latin typeface="Courier New"/>
                <a:ea typeface="Courier New"/>
                <a:cs typeface="Courier New"/>
                <a:sym typeface="Courier New"/>
              </a:rPr>
              <a:t> </a:t>
            </a:r>
            <a:r>
              <a:rPr lang="en" sz="550">
                <a:solidFill>
                  <a:srgbClr val="AAA0FA"/>
                </a:solidFill>
                <a:highlight>
                  <a:srgbClr val="181818"/>
                </a:highlight>
                <a:latin typeface="Courier New"/>
                <a:ea typeface="Courier New"/>
                <a:cs typeface="Courier New"/>
                <a:sym typeface="Courier New"/>
              </a:rPr>
              <a:t>ANTHROPIC_MODEL</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max_tokens:</a:t>
            </a:r>
            <a:r>
              <a:rPr lang="en" sz="550">
                <a:solidFill>
                  <a:srgbClr val="E4E4E4"/>
                </a:solidFill>
                <a:highlight>
                  <a:srgbClr val="181818"/>
                </a:highlight>
                <a:latin typeface="Courier New"/>
                <a:ea typeface="Courier New"/>
                <a:cs typeface="Courier New"/>
                <a:sym typeface="Courier New"/>
              </a:rPr>
              <a:t> </a:t>
            </a:r>
            <a:r>
              <a:rPr lang="en" sz="550">
                <a:solidFill>
                  <a:srgbClr val="EBC88D"/>
                </a:solidFill>
                <a:highlight>
                  <a:srgbClr val="181818"/>
                </a:highlight>
                <a:latin typeface="Courier New"/>
                <a:ea typeface="Courier New"/>
                <a:cs typeface="Courier New"/>
                <a:sym typeface="Courier New"/>
              </a:rPr>
              <a:t>200</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temperature:</a:t>
            </a:r>
            <a:r>
              <a:rPr lang="en" sz="550">
                <a:solidFill>
                  <a:srgbClr val="E4E4E4"/>
                </a:solidFill>
                <a:highlight>
                  <a:srgbClr val="181818"/>
                </a:highlight>
                <a:latin typeface="Courier New"/>
                <a:ea typeface="Courier New"/>
                <a:cs typeface="Courier New"/>
                <a:sym typeface="Courier New"/>
              </a:rPr>
              <a:t> </a:t>
            </a:r>
            <a:r>
              <a:rPr lang="en" sz="550">
                <a:solidFill>
                  <a:srgbClr val="EBC88D"/>
                </a:solidFill>
                <a:highlight>
                  <a:srgbClr val="181818"/>
                </a:highlight>
                <a:latin typeface="Courier New"/>
                <a:ea typeface="Courier New"/>
                <a:cs typeface="Courier New"/>
                <a:sym typeface="Courier New"/>
              </a:rPr>
              <a:t>0.7</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system:</a:t>
            </a:r>
            <a:r>
              <a:rPr lang="en" sz="550">
                <a:solidFill>
                  <a:srgbClr val="E4E4E4"/>
                </a:solidFill>
                <a:highlight>
                  <a:srgbClr val="181818"/>
                </a:highlight>
                <a:latin typeface="Courier New"/>
                <a:ea typeface="Courier New"/>
                <a:cs typeface="Courier New"/>
                <a:sym typeface="Courier New"/>
              </a:rPr>
              <a:t> </a:t>
            </a:r>
            <a:r>
              <a:rPr lang="en" sz="550">
                <a:solidFill>
                  <a:srgbClr val="E394DC"/>
                </a:solidFill>
                <a:highlight>
                  <a:srgbClr val="181818"/>
                </a:highlight>
                <a:latin typeface="Courier New"/>
                <a:ea typeface="Courier New"/>
                <a:cs typeface="Courier New"/>
                <a:sym typeface="Courier New"/>
              </a:rPr>
              <a:t>`You are helping design a perceptual filter for an art installation called "en clair", developed at MIT. The installation explores how human perception filters spoken language.</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The user has described how they want to hear the world through this filter. From their description, extract:</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1. A short evocative filter name (1-2 words, lowercase, like "defensive", "nostalgia", "suspicious")</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2. A one-line poetic description (under 28 characters, like "a good friend who has something to hide...")</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Respond with ONLY valid JSON in this exact format, nothing else:</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{"name": "word", "desc": "short description here"}`</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messages:</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role:</a:t>
            </a:r>
            <a:r>
              <a:rPr lang="en" sz="550">
                <a:solidFill>
                  <a:srgbClr val="E4E4E4"/>
                </a:solidFill>
                <a:highlight>
                  <a:srgbClr val="181818"/>
                </a:highlight>
                <a:latin typeface="Courier New"/>
                <a:ea typeface="Courier New"/>
                <a:cs typeface="Courier New"/>
                <a:sym typeface="Courier New"/>
              </a:rPr>
              <a:t> </a:t>
            </a:r>
            <a:r>
              <a:rPr lang="en" sz="550">
                <a:solidFill>
                  <a:srgbClr val="E394DC"/>
                </a:solidFill>
                <a:highlight>
                  <a:srgbClr val="181818"/>
                </a:highlight>
                <a:latin typeface="Courier New"/>
                <a:ea typeface="Courier New"/>
                <a:cs typeface="Courier New"/>
                <a:sym typeface="Courier New"/>
              </a:rPr>
              <a:t>'user'</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content:</a:t>
            </a:r>
            <a:r>
              <a:rPr lang="en" sz="550">
                <a:solidFill>
                  <a:srgbClr val="E4E4E4"/>
                </a:solidFill>
                <a:highlight>
                  <a:srgbClr val="181818"/>
                </a:highlight>
                <a:latin typeface="Courier New"/>
                <a:ea typeface="Courier New"/>
                <a:cs typeface="Courier New"/>
                <a:sym typeface="Courier New"/>
              </a:rPr>
              <a:t> </a:t>
            </a:r>
            <a:r>
              <a:rPr lang="en" sz="550">
                <a:solidFill>
                  <a:srgbClr val="87C3FF"/>
                </a:solidFill>
                <a:highlight>
                  <a:srgbClr val="181818"/>
                </a:highlight>
                <a:latin typeface="Courier New"/>
                <a:ea typeface="Courier New"/>
                <a:cs typeface="Courier New"/>
                <a:sym typeface="Courier New"/>
              </a:rPr>
              <a:t>transcript</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endParaRPr sz="900">
              <a:solidFill>
                <a:schemeClr val="dk1"/>
              </a:solidFill>
              <a:latin typeface="Avenir"/>
              <a:ea typeface="Avenir"/>
              <a:cs typeface="Avenir"/>
              <a:sym typeface="Avenir"/>
            </a:endParaRPr>
          </a:p>
        </p:txBody>
      </p:sp>
      <p:sp>
        <p:nvSpPr>
          <p:cNvPr id="129" name="Google Shape;129;p24"/>
          <p:cNvSpPr txBox="1"/>
          <p:nvPr/>
        </p:nvSpPr>
        <p:spPr>
          <a:xfrm>
            <a:off x="509250" y="2455463"/>
            <a:ext cx="8125500" cy="2452200"/>
          </a:xfrm>
          <a:prstGeom prst="rect">
            <a:avLst/>
          </a:prstGeom>
          <a:noFill/>
          <a:ln>
            <a:noFill/>
          </a:ln>
        </p:spPr>
        <p:txBody>
          <a:bodyPr anchorCtr="0" anchor="t" bIns="91425" lIns="91425" spcFirstLastPara="1" rIns="91425" wrap="square" tIns="91425">
            <a:spAutoFit/>
          </a:bodyPr>
          <a:lstStyle/>
          <a:p>
            <a:pPr indent="0" lvl="0" marL="0" rtl="0" algn="l">
              <a:lnSpc>
                <a:spcPct val="135714"/>
              </a:lnSpc>
              <a:spcBef>
                <a:spcPts val="0"/>
              </a:spcBef>
              <a:spcAft>
                <a:spcPts val="0"/>
              </a:spcAft>
              <a:buNone/>
            </a:pPr>
            <a:r>
              <a:rPr lang="en" sz="550">
                <a:solidFill>
                  <a:srgbClr val="82D2CE"/>
                </a:solidFill>
                <a:highlight>
                  <a:srgbClr val="181818"/>
                </a:highlight>
                <a:latin typeface="Courier New"/>
                <a:ea typeface="Courier New"/>
                <a:cs typeface="Courier New"/>
                <a:sym typeface="Courier New"/>
              </a:rPr>
              <a:t>async</a:t>
            </a:r>
            <a:r>
              <a:rPr lang="en" sz="550">
                <a:solidFill>
                  <a:srgbClr val="E4E4E4"/>
                </a:solidFill>
                <a:highlight>
                  <a:srgbClr val="181818"/>
                </a:highlight>
                <a:latin typeface="Courier New"/>
                <a:ea typeface="Courier New"/>
                <a:cs typeface="Courier New"/>
                <a:sym typeface="Courier New"/>
              </a:rPr>
              <a:t> </a:t>
            </a:r>
            <a:r>
              <a:rPr lang="en" sz="550">
                <a:solidFill>
                  <a:srgbClr val="82D2CE"/>
                </a:solidFill>
                <a:highlight>
                  <a:srgbClr val="181818"/>
                </a:highlight>
                <a:latin typeface="Courier New"/>
                <a:ea typeface="Courier New"/>
                <a:cs typeface="Courier New"/>
                <a:sym typeface="Courier New"/>
              </a:rPr>
              <a:t>function</a:t>
            </a:r>
            <a:r>
              <a:rPr lang="en" sz="550">
                <a:solidFill>
                  <a:srgbClr val="E4E4E4"/>
                </a:solidFill>
                <a:highlight>
                  <a:srgbClr val="181818"/>
                </a:highlight>
                <a:latin typeface="Courier New"/>
                <a:ea typeface="Courier New"/>
                <a:cs typeface="Courier New"/>
                <a:sym typeface="Courier New"/>
              </a:rPr>
              <a:t> </a:t>
            </a:r>
            <a:r>
              <a:rPr lang="en" sz="550">
                <a:solidFill>
                  <a:srgbClr val="EBC88D"/>
                </a:solidFill>
                <a:highlight>
                  <a:srgbClr val="181818"/>
                </a:highlight>
                <a:latin typeface="Courier New"/>
                <a:ea typeface="Courier New"/>
                <a:cs typeface="Courier New"/>
                <a:sym typeface="Courier New"/>
              </a:rPr>
              <a:t>filterTranscript</a:t>
            </a:r>
            <a:r>
              <a:rPr lang="en" sz="550">
                <a:solidFill>
                  <a:srgbClr val="E4E4E4"/>
                </a:solidFill>
                <a:highlight>
                  <a:srgbClr val="181818"/>
                </a:highlight>
                <a:latin typeface="Courier New"/>
                <a:ea typeface="Courier New"/>
                <a:cs typeface="Courier New"/>
                <a:sym typeface="Courier New"/>
              </a:rPr>
              <a:t>(</a:t>
            </a:r>
            <a:r>
              <a:rPr i="1" lang="en" sz="550">
                <a:solidFill>
                  <a:srgbClr val="D6D6DD"/>
                </a:solidFill>
                <a:highlight>
                  <a:srgbClr val="181818"/>
                </a:highlight>
                <a:latin typeface="Courier New"/>
                <a:ea typeface="Courier New"/>
                <a:cs typeface="Courier New"/>
                <a:sym typeface="Courier New"/>
              </a:rPr>
              <a:t>transcript</a:t>
            </a:r>
            <a:r>
              <a:rPr lang="en" sz="550">
                <a:solidFill>
                  <a:srgbClr val="E4E4E4"/>
                </a:solidFill>
                <a:highlight>
                  <a:srgbClr val="181818"/>
                </a:highlight>
                <a:latin typeface="Courier New"/>
                <a:ea typeface="Courier New"/>
                <a:cs typeface="Courier New"/>
                <a:sym typeface="Courier New"/>
              </a:rPr>
              <a:t>, </a:t>
            </a:r>
            <a:r>
              <a:rPr i="1" lang="en" sz="550">
                <a:solidFill>
                  <a:srgbClr val="D6D6DD"/>
                </a:solidFill>
                <a:highlight>
                  <a:srgbClr val="181818"/>
                </a:highlight>
                <a:latin typeface="Courier New"/>
                <a:ea typeface="Courier New"/>
                <a:cs typeface="Courier New"/>
                <a:sym typeface="Courier New"/>
              </a:rPr>
              <a:t>filterPrompt</a:t>
            </a:r>
            <a:r>
              <a:rPr lang="en" sz="550">
                <a:solidFill>
                  <a:srgbClr val="E4E4E4"/>
                </a:solidFill>
                <a:highlight>
                  <a:srgbClr val="181818"/>
                </a:highlight>
                <a:latin typeface="Courier New"/>
                <a:ea typeface="Courier New"/>
                <a:cs typeface="Courier New"/>
                <a:sym typeface="Courier New"/>
              </a:rPr>
              <a:t>, </a:t>
            </a:r>
            <a:r>
              <a:rPr i="1" lang="en" sz="550">
                <a:solidFill>
                  <a:srgbClr val="D6D6DD"/>
                </a:solidFill>
                <a:highlight>
                  <a:srgbClr val="181818"/>
                </a:highlight>
                <a:latin typeface="Courier New"/>
                <a:ea typeface="Courier New"/>
                <a:cs typeface="Courier New"/>
                <a:sym typeface="Courier New"/>
              </a:rPr>
              <a:t>history</a:t>
            </a:r>
            <a:r>
              <a:rPr lang="en" sz="550">
                <a:solidFill>
                  <a:srgbClr val="E4E4E4"/>
                </a:solidFill>
                <a:highlight>
                  <a:srgbClr val="181818"/>
                </a:highlight>
                <a:latin typeface="Courier New"/>
                <a:ea typeface="Courier New"/>
                <a:cs typeface="Courier New"/>
                <a:sym typeface="Courier New"/>
              </a:rPr>
              <a:t>)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82D2CE"/>
                </a:solidFill>
                <a:highlight>
                  <a:srgbClr val="181818"/>
                </a:highlight>
                <a:latin typeface="Courier New"/>
                <a:ea typeface="Courier New"/>
                <a:cs typeface="Courier New"/>
                <a:sym typeface="Courier New"/>
              </a:rPr>
              <a:t>const</a:t>
            </a:r>
            <a:r>
              <a:rPr lang="en" sz="550">
                <a:solidFill>
                  <a:srgbClr val="E4E4E4"/>
                </a:solidFill>
                <a:highlight>
                  <a:srgbClr val="181818"/>
                </a:highlight>
                <a:latin typeface="Courier New"/>
                <a:ea typeface="Courier New"/>
                <a:cs typeface="Courier New"/>
                <a:sym typeface="Courier New"/>
              </a:rPr>
              <a:t> </a:t>
            </a:r>
            <a:r>
              <a:rPr lang="en" sz="550">
                <a:solidFill>
                  <a:srgbClr val="AAA0FA"/>
                </a:solidFill>
                <a:highlight>
                  <a:srgbClr val="181818"/>
                </a:highlight>
                <a:latin typeface="Courier New"/>
                <a:ea typeface="Courier New"/>
                <a:cs typeface="Courier New"/>
                <a:sym typeface="Courier New"/>
              </a:rPr>
              <a:t>inputWordCount</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transcript</a:t>
            </a:r>
            <a:r>
              <a:rPr lang="en" sz="550">
                <a:solidFill>
                  <a:srgbClr val="E4E4E4"/>
                </a:solidFill>
                <a:highlight>
                  <a:srgbClr val="181818"/>
                </a:highlight>
                <a:latin typeface="Courier New"/>
                <a:ea typeface="Courier New"/>
                <a:cs typeface="Courier New"/>
                <a:sym typeface="Courier New"/>
              </a:rPr>
              <a:t>.</a:t>
            </a:r>
            <a:r>
              <a:rPr lang="en" sz="550">
                <a:solidFill>
                  <a:srgbClr val="EBC88D"/>
                </a:solidFill>
                <a:highlight>
                  <a:srgbClr val="181818"/>
                </a:highlight>
                <a:latin typeface="Courier New"/>
                <a:ea typeface="Courier New"/>
                <a:cs typeface="Courier New"/>
                <a:sym typeface="Courier New"/>
              </a:rPr>
              <a:t>split</a:t>
            </a:r>
            <a:r>
              <a:rPr lang="en" sz="550">
                <a:solidFill>
                  <a:srgbClr val="E4E4E4"/>
                </a:solidFill>
                <a:highlight>
                  <a:srgbClr val="181818"/>
                </a:highlight>
                <a:latin typeface="Courier New"/>
                <a:ea typeface="Courier New"/>
                <a:cs typeface="Courier New"/>
                <a:sym typeface="Courier New"/>
              </a:rPr>
              <a:t>(</a:t>
            </a:r>
            <a:r>
              <a:rPr lang="en" sz="550">
                <a:solidFill>
                  <a:srgbClr val="E394DC"/>
                </a:solidFill>
                <a:highlight>
                  <a:srgbClr val="181818"/>
                </a:highlight>
                <a:latin typeface="Courier New"/>
                <a:ea typeface="Courier New"/>
                <a:cs typeface="Courier New"/>
                <a:sym typeface="Courier New"/>
              </a:rPr>
              <a:t>/</a:t>
            </a:r>
            <a:r>
              <a:rPr lang="en" sz="550">
                <a:solidFill>
                  <a:srgbClr val="D6D6DD"/>
                </a:solidFill>
                <a:highlight>
                  <a:srgbClr val="181818"/>
                </a:highlight>
                <a:latin typeface="Courier New"/>
                <a:ea typeface="Courier New"/>
                <a:cs typeface="Courier New"/>
                <a:sym typeface="Courier New"/>
              </a:rPr>
              <a:t>\s</a:t>
            </a:r>
            <a:r>
              <a:rPr lang="en" sz="550">
                <a:solidFill>
                  <a:srgbClr val="F8C762"/>
                </a:solidFill>
                <a:highlight>
                  <a:srgbClr val="181818"/>
                </a:highlight>
                <a:latin typeface="Courier New"/>
                <a:ea typeface="Courier New"/>
                <a:cs typeface="Courier New"/>
                <a:sym typeface="Courier New"/>
              </a:rPr>
              <a:t>+</a:t>
            </a:r>
            <a:r>
              <a:rPr lang="en" sz="550">
                <a:solidFill>
                  <a:srgbClr val="E394DC"/>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a:t>
            </a:r>
            <a:r>
              <a:rPr lang="en" sz="550">
                <a:solidFill>
                  <a:srgbClr val="AAA0FA"/>
                </a:solidFill>
                <a:highlight>
                  <a:srgbClr val="181818"/>
                </a:highlight>
                <a:latin typeface="Courier New"/>
                <a:ea typeface="Courier New"/>
                <a:cs typeface="Courier New"/>
                <a:sym typeface="Courier New"/>
              </a:rPr>
              <a:t>length</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82D2CE"/>
                </a:solidFill>
                <a:highlight>
                  <a:srgbClr val="181818"/>
                </a:highlight>
                <a:latin typeface="Courier New"/>
                <a:ea typeface="Courier New"/>
                <a:cs typeface="Courier New"/>
                <a:sym typeface="Courier New"/>
              </a:rPr>
              <a:t>const</a:t>
            </a:r>
            <a:r>
              <a:rPr lang="en" sz="550">
                <a:solidFill>
                  <a:srgbClr val="E4E4E4"/>
                </a:solidFill>
                <a:highlight>
                  <a:srgbClr val="181818"/>
                </a:highlight>
                <a:latin typeface="Courier New"/>
                <a:ea typeface="Courier New"/>
                <a:cs typeface="Courier New"/>
                <a:sym typeface="Courier New"/>
              </a:rPr>
              <a:t> </a:t>
            </a:r>
            <a:r>
              <a:rPr lang="en" sz="550">
                <a:solidFill>
                  <a:srgbClr val="AAA0FA"/>
                </a:solidFill>
                <a:highlight>
                  <a:srgbClr val="181818"/>
                </a:highlight>
                <a:latin typeface="Courier New"/>
                <a:ea typeface="Courier New"/>
                <a:cs typeface="Courier New"/>
                <a:sym typeface="Courier New"/>
              </a:rPr>
              <a:t>system</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 </a:t>
            </a:r>
            <a:r>
              <a:rPr lang="en" sz="550">
                <a:solidFill>
                  <a:srgbClr val="E394DC"/>
                </a:solidFill>
                <a:highlight>
                  <a:srgbClr val="181818"/>
                </a:highlight>
                <a:latin typeface="Courier New"/>
                <a:ea typeface="Courier New"/>
                <a:cs typeface="Courier New"/>
                <a:sym typeface="Courier New"/>
              </a:rPr>
              <a:t>`You are a perceptual filter in an art installation called "en clair", developed at MIT. The installation explores how human perception and interpretation shape communication.</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The listener's perceptual filter was described as: "</a:t>
            </a:r>
            <a:r>
              <a:rPr lang="en" sz="550">
                <a:solidFill>
                  <a:srgbClr val="82D2CE"/>
                </a:solidFill>
                <a:highlight>
                  <a:srgbClr val="181818"/>
                </a:highlight>
                <a:latin typeface="Courier New"/>
                <a:ea typeface="Courier New"/>
                <a:cs typeface="Courier New"/>
                <a:sym typeface="Courier New"/>
              </a:rPr>
              <a:t>${</a:t>
            </a:r>
            <a:r>
              <a:rPr lang="en" sz="550">
                <a:solidFill>
                  <a:srgbClr val="87C3FF"/>
                </a:solidFill>
                <a:highlight>
                  <a:srgbClr val="181818"/>
                </a:highlight>
                <a:latin typeface="Courier New"/>
                <a:ea typeface="Courier New"/>
                <a:cs typeface="Courier New"/>
                <a:sym typeface="Courier New"/>
              </a:rPr>
              <a:t>filterPrompt</a:t>
            </a:r>
            <a:r>
              <a:rPr lang="en" sz="550">
                <a:solidFill>
                  <a:srgbClr val="82D2CE"/>
                </a:solidFill>
                <a:highlight>
                  <a:srgbClr val="181818"/>
                </a:highlight>
                <a:latin typeface="Courier New"/>
                <a:ea typeface="Courier New"/>
                <a:cs typeface="Courier New"/>
                <a:sym typeface="Courier New"/>
              </a:rPr>
              <a:t>}</a:t>
            </a:r>
            <a:r>
              <a:rPr lang="en" sz="550">
                <a:solidFill>
                  <a:srgbClr val="E394DC"/>
                </a:solidFill>
                <a:highlight>
                  <a:srgbClr val="181818"/>
                </a:highlight>
                <a:latin typeface="Courier New"/>
                <a:ea typeface="Courier New"/>
                <a:cs typeface="Courier New"/>
                <a:sym typeface="Courier New"/>
              </a:rPr>
              <a:t>"</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Transform the spoken input through this perceptual lens — output only the transformed utterance as the listener would internally process it. No commentary, no meta-text, no quotation marks.</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PRONOUN RULE — NON-NEGOTIABLE: Preserve every pronoun exactly as spoken. If the speaker says "you", output "you". If the speaker says "I", output "I". If the speaker says "she/he/they", keep "she/he/they". Never swap, invert, or reframe pronouns under any circumstances. The filter changes interpretation and tone, never grammatical person.</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CRITICAL LENGTH RULE: Your response must be approximately </a:t>
            </a:r>
            <a:r>
              <a:rPr lang="en" sz="550">
                <a:solidFill>
                  <a:srgbClr val="82D2CE"/>
                </a:solidFill>
                <a:highlight>
                  <a:srgbClr val="181818"/>
                </a:highlight>
                <a:latin typeface="Courier New"/>
                <a:ea typeface="Courier New"/>
                <a:cs typeface="Courier New"/>
                <a:sym typeface="Courier New"/>
              </a:rPr>
              <a:t>${</a:t>
            </a:r>
            <a:r>
              <a:rPr lang="en" sz="550">
                <a:solidFill>
                  <a:srgbClr val="87C3FF"/>
                </a:solidFill>
                <a:highlight>
                  <a:srgbClr val="181818"/>
                </a:highlight>
                <a:latin typeface="Courier New"/>
                <a:ea typeface="Courier New"/>
                <a:cs typeface="Courier New"/>
                <a:sym typeface="Courier New"/>
              </a:rPr>
              <a:t>inputWordCount</a:t>
            </a:r>
            <a:r>
              <a:rPr lang="en" sz="550">
                <a:solidFill>
                  <a:srgbClr val="82D2CE"/>
                </a:solidFill>
                <a:highlight>
                  <a:srgbClr val="181818"/>
                </a:highlight>
                <a:latin typeface="Courier New"/>
                <a:ea typeface="Courier New"/>
                <a:cs typeface="Courier New"/>
                <a:sym typeface="Courier New"/>
              </a:rPr>
              <a:t>}</a:t>
            </a:r>
            <a:r>
              <a:rPr lang="en" sz="550">
                <a:solidFill>
                  <a:srgbClr val="E394DC"/>
                </a:solidFill>
                <a:highlight>
                  <a:srgbClr val="181818"/>
                </a:highlight>
                <a:latin typeface="Courier New"/>
                <a:ea typeface="Courier New"/>
                <a:cs typeface="Courier New"/>
                <a:sym typeface="Courier New"/>
              </a:rPr>
              <a:t> words. The input is </a:t>
            </a:r>
            <a:r>
              <a:rPr lang="en" sz="550">
                <a:solidFill>
                  <a:srgbClr val="82D2CE"/>
                </a:solidFill>
                <a:highlight>
                  <a:srgbClr val="181818"/>
                </a:highlight>
                <a:latin typeface="Courier New"/>
                <a:ea typeface="Courier New"/>
                <a:cs typeface="Courier New"/>
                <a:sym typeface="Courier New"/>
              </a:rPr>
              <a:t>${</a:t>
            </a:r>
            <a:r>
              <a:rPr lang="en" sz="550">
                <a:solidFill>
                  <a:srgbClr val="87C3FF"/>
                </a:solidFill>
                <a:highlight>
                  <a:srgbClr val="181818"/>
                </a:highlight>
                <a:latin typeface="Courier New"/>
                <a:ea typeface="Courier New"/>
                <a:cs typeface="Courier New"/>
                <a:sym typeface="Courier New"/>
              </a:rPr>
              <a:t>inputWordCount</a:t>
            </a:r>
            <a:r>
              <a:rPr lang="en" sz="550">
                <a:solidFill>
                  <a:srgbClr val="82D2CE"/>
                </a:solidFill>
                <a:highlight>
                  <a:srgbClr val="181818"/>
                </a:highlight>
                <a:latin typeface="Courier New"/>
                <a:ea typeface="Courier New"/>
                <a:cs typeface="Courier New"/>
                <a:sym typeface="Courier New"/>
              </a:rPr>
              <a:t>}</a:t>
            </a:r>
            <a:r>
              <a:rPr lang="en" sz="550">
                <a:solidFill>
                  <a:srgbClr val="E394DC"/>
                </a:solidFill>
                <a:highlight>
                  <a:srgbClr val="181818"/>
                </a:highlight>
                <a:latin typeface="Courier New"/>
                <a:ea typeface="Courier New"/>
                <a:cs typeface="Courier New"/>
                <a:sym typeface="Courier New"/>
              </a:rPr>
              <a:t> words. Do not exceed </a:t>
            </a:r>
            <a:r>
              <a:rPr lang="en" sz="550">
                <a:solidFill>
                  <a:srgbClr val="82D2CE"/>
                </a:solidFill>
                <a:highlight>
                  <a:srgbClr val="181818"/>
                </a:highlight>
                <a:latin typeface="Courier New"/>
                <a:ea typeface="Courier New"/>
                <a:cs typeface="Courier New"/>
                <a:sym typeface="Courier New"/>
              </a:rPr>
              <a:t>${</a:t>
            </a:r>
            <a:r>
              <a:rPr lang="en" sz="550">
                <a:solidFill>
                  <a:srgbClr val="D6D6DD"/>
                </a:solidFill>
                <a:highlight>
                  <a:srgbClr val="181818"/>
                </a:highlight>
                <a:latin typeface="Courier New"/>
                <a:ea typeface="Courier New"/>
                <a:cs typeface="Courier New"/>
                <a:sym typeface="Courier New"/>
              </a:rPr>
              <a:t>Math.</a:t>
            </a:r>
            <a:r>
              <a:rPr lang="en" sz="550">
                <a:solidFill>
                  <a:srgbClr val="EBC88D"/>
                </a:solidFill>
                <a:highlight>
                  <a:srgbClr val="181818"/>
                </a:highlight>
                <a:latin typeface="Courier New"/>
                <a:ea typeface="Courier New"/>
                <a:cs typeface="Courier New"/>
                <a:sym typeface="Courier New"/>
              </a:rPr>
              <a:t>ceil</a:t>
            </a:r>
            <a:r>
              <a:rPr lang="en" sz="550">
                <a:solidFill>
                  <a:srgbClr val="D6D6DD"/>
                </a:solidFill>
                <a:highlight>
                  <a:srgbClr val="181818"/>
                </a:highlight>
                <a:latin typeface="Courier New"/>
                <a:ea typeface="Courier New"/>
                <a:cs typeface="Courier New"/>
                <a:sym typeface="Courier New"/>
              </a:rPr>
              <a:t>(</a:t>
            </a:r>
            <a:r>
              <a:rPr lang="en" sz="550">
                <a:solidFill>
                  <a:srgbClr val="87C3FF"/>
                </a:solidFill>
                <a:highlight>
                  <a:srgbClr val="181818"/>
                </a:highlight>
                <a:latin typeface="Courier New"/>
                <a:ea typeface="Courier New"/>
                <a:cs typeface="Courier New"/>
                <a:sym typeface="Courier New"/>
              </a:rPr>
              <a:t>inputWordCount</a:t>
            </a:r>
            <a:r>
              <a:rPr lang="en" sz="550">
                <a:solidFill>
                  <a:srgbClr val="D6D6DD"/>
                </a:solidFill>
                <a:highlight>
                  <a:srgbClr val="181818"/>
                </a:highlight>
                <a:latin typeface="Courier New"/>
                <a:ea typeface="Courier New"/>
                <a:cs typeface="Courier New"/>
                <a:sym typeface="Courier New"/>
              </a:rPr>
              <a:t> * </a:t>
            </a:r>
            <a:r>
              <a:rPr lang="en" sz="550">
                <a:solidFill>
                  <a:srgbClr val="EBC88D"/>
                </a:solidFill>
                <a:highlight>
                  <a:srgbClr val="181818"/>
                </a:highlight>
                <a:latin typeface="Courier New"/>
                <a:ea typeface="Courier New"/>
                <a:cs typeface="Courier New"/>
                <a:sym typeface="Courier New"/>
              </a:rPr>
              <a:t>1.2</a:t>
            </a:r>
            <a:r>
              <a:rPr lang="en" sz="550">
                <a:solidFill>
                  <a:srgbClr val="D6D6DD"/>
                </a:solidFill>
                <a:highlight>
                  <a:srgbClr val="181818"/>
                </a:highlight>
                <a:latin typeface="Courier New"/>
                <a:ea typeface="Courier New"/>
                <a:cs typeface="Courier New"/>
                <a:sym typeface="Courier New"/>
              </a:rPr>
              <a:t>)</a:t>
            </a:r>
            <a:r>
              <a:rPr lang="en" sz="550">
                <a:solidFill>
                  <a:srgbClr val="82D2CE"/>
                </a:solidFill>
                <a:highlight>
                  <a:srgbClr val="181818"/>
                </a:highlight>
                <a:latin typeface="Courier New"/>
                <a:ea typeface="Courier New"/>
                <a:cs typeface="Courier New"/>
                <a:sym typeface="Courier New"/>
              </a:rPr>
              <a:t>}</a:t>
            </a:r>
            <a:r>
              <a:rPr lang="en" sz="550">
                <a:solidFill>
                  <a:srgbClr val="E394DC"/>
                </a:solidFill>
                <a:highlight>
                  <a:srgbClr val="181818"/>
                </a:highlight>
                <a:latin typeface="Courier New"/>
                <a:ea typeface="Courier New"/>
                <a:cs typeface="Courier New"/>
                <a:sym typeface="Courier New"/>
              </a:rPr>
              <a:t> words under any circumstances. Do not pad, elaborate, or expand. Match the length and rhythm of the original.`</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i="1" lang="en" sz="550">
                <a:solidFill>
                  <a:srgbClr val="E4E4E4"/>
                </a:solidFill>
                <a:highlight>
                  <a:srgbClr val="181818"/>
                </a:highlight>
                <a:latin typeface="Courier New"/>
                <a:ea typeface="Courier New"/>
                <a:cs typeface="Courier New"/>
                <a:sym typeface="Courier New"/>
              </a:rPr>
              <a:t>// per-turn anchor to prevent POV drift as history accumulates</a:t>
            </a:r>
            <a:endParaRPr i="1"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4E4E4"/>
                </a:solidFill>
                <a:highlight>
                  <a:srgbClr val="181818"/>
                </a:highlight>
                <a:latin typeface="Courier New"/>
                <a:ea typeface="Courier New"/>
                <a:cs typeface="Courier New"/>
                <a:sym typeface="Courier New"/>
              </a:rPr>
              <a:t>  </a:t>
            </a:r>
            <a:r>
              <a:rPr lang="en" sz="550">
                <a:solidFill>
                  <a:srgbClr val="82D2CE"/>
                </a:solidFill>
                <a:highlight>
                  <a:srgbClr val="181818"/>
                </a:highlight>
                <a:latin typeface="Courier New"/>
                <a:ea typeface="Courier New"/>
                <a:cs typeface="Courier New"/>
                <a:sym typeface="Courier New"/>
              </a:rPr>
              <a:t>const</a:t>
            </a:r>
            <a:r>
              <a:rPr lang="en" sz="550">
                <a:solidFill>
                  <a:srgbClr val="E4E4E4"/>
                </a:solidFill>
                <a:highlight>
                  <a:srgbClr val="181818"/>
                </a:highlight>
                <a:latin typeface="Courier New"/>
                <a:ea typeface="Courier New"/>
                <a:cs typeface="Courier New"/>
                <a:sym typeface="Courier New"/>
              </a:rPr>
              <a:t> </a:t>
            </a:r>
            <a:r>
              <a:rPr lang="en" sz="550">
                <a:solidFill>
                  <a:srgbClr val="AAA0FA"/>
                </a:solidFill>
                <a:highlight>
                  <a:srgbClr val="181818"/>
                </a:highlight>
                <a:latin typeface="Courier New"/>
                <a:ea typeface="Courier New"/>
                <a:cs typeface="Courier New"/>
                <a:sym typeface="Courier New"/>
              </a:rPr>
              <a:t>anchoredTranscript</a:t>
            </a:r>
            <a:r>
              <a:rPr lang="en" sz="550">
                <a:solidFill>
                  <a:srgbClr val="E4E4E4"/>
                </a:solidFill>
                <a:highlight>
                  <a:srgbClr val="181818"/>
                </a:highlight>
                <a:latin typeface="Courier New"/>
                <a:ea typeface="Courier New"/>
                <a:cs typeface="Courier New"/>
                <a:sym typeface="Courier New"/>
              </a:rPr>
              <a:t> </a:t>
            </a:r>
            <a:r>
              <a:rPr lang="en" sz="550">
                <a:solidFill>
                  <a:srgbClr val="D6D6DD"/>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 </a:t>
            </a:r>
            <a:r>
              <a:rPr lang="en" sz="550">
                <a:solidFill>
                  <a:srgbClr val="E394DC"/>
                </a:solidFill>
                <a:highlight>
                  <a:srgbClr val="181818"/>
                </a:highlight>
                <a:latin typeface="Courier New"/>
                <a:ea typeface="Courier New"/>
                <a:cs typeface="Courier New"/>
                <a:sym typeface="Courier New"/>
              </a:rPr>
              <a:t>`[PRONOUN ANCHOR: preserve all pronouns exactly as spoken — "you" stays "you", "I" stays "I", no exceptions]</a:t>
            </a:r>
            <a:endParaRPr sz="5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5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550">
                <a:solidFill>
                  <a:srgbClr val="E394DC"/>
                </a:solidFill>
                <a:highlight>
                  <a:srgbClr val="181818"/>
                </a:highlight>
                <a:latin typeface="Courier New"/>
                <a:ea typeface="Courier New"/>
                <a:cs typeface="Courier New"/>
                <a:sym typeface="Courier New"/>
              </a:rPr>
              <a:t>Input to filter: </a:t>
            </a:r>
            <a:r>
              <a:rPr lang="en" sz="550">
                <a:solidFill>
                  <a:srgbClr val="82D2CE"/>
                </a:solidFill>
                <a:highlight>
                  <a:srgbClr val="181818"/>
                </a:highlight>
                <a:latin typeface="Courier New"/>
                <a:ea typeface="Courier New"/>
                <a:cs typeface="Courier New"/>
                <a:sym typeface="Courier New"/>
              </a:rPr>
              <a:t>${</a:t>
            </a:r>
            <a:r>
              <a:rPr lang="en" sz="550">
                <a:solidFill>
                  <a:srgbClr val="87C3FF"/>
                </a:solidFill>
                <a:highlight>
                  <a:srgbClr val="181818"/>
                </a:highlight>
                <a:latin typeface="Courier New"/>
                <a:ea typeface="Courier New"/>
                <a:cs typeface="Courier New"/>
                <a:sym typeface="Courier New"/>
              </a:rPr>
              <a:t>transcript</a:t>
            </a:r>
            <a:r>
              <a:rPr lang="en" sz="550">
                <a:solidFill>
                  <a:srgbClr val="82D2CE"/>
                </a:solidFill>
                <a:highlight>
                  <a:srgbClr val="181818"/>
                </a:highlight>
                <a:latin typeface="Courier New"/>
                <a:ea typeface="Courier New"/>
                <a:cs typeface="Courier New"/>
                <a:sym typeface="Courier New"/>
              </a:rPr>
              <a:t>}</a:t>
            </a:r>
            <a:r>
              <a:rPr lang="en" sz="550">
                <a:solidFill>
                  <a:srgbClr val="E394DC"/>
                </a:solidFill>
                <a:highlight>
                  <a:srgbClr val="181818"/>
                </a:highlight>
                <a:latin typeface="Courier New"/>
                <a:ea typeface="Courier New"/>
                <a:cs typeface="Courier New"/>
                <a:sym typeface="Courier New"/>
              </a:rPr>
              <a:t>`</a:t>
            </a:r>
            <a:r>
              <a:rPr lang="en" sz="550">
                <a:solidFill>
                  <a:srgbClr val="E4E4E4"/>
                </a:solidFill>
                <a:highlight>
                  <a:srgbClr val="181818"/>
                </a:highlight>
                <a:latin typeface="Courier New"/>
                <a:ea typeface="Courier New"/>
                <a:cs typeface="Courier New"/>
                <a:sym typeface="Courier New"/>
              </a:rPr>
              <a:t>;</a:t>
            </a:r>
            <a:endParaRPr sz="550">
              <a:solidFill>
                <a:srgbClr val="E4E4E4"/>
              </a:solidFill>
              <a:highlight>
                <a:srgbClr val="181818"/>
              </a:highlight>
              <a:latin typeface="Courier New"/>
              <a:ea typeface="Courier New"/>
              <a:cs typeface="Courier New"/>
              <a:sym typeface="Courier Ne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3" name="Shape 133"/>
        <p:cNvGrpSpPr/>
        <p:nvPr/>
      </p:nvGrpSpPr>
      <p:grpSpPr>
        <a:xfrm>
          <a:off x="0" y="0"/>
          <a:ext cx="0" cy="0"/>
          <a:chOff x="0" y="0"/>
          <a:chExt cx="0" cy="0"/>
        </a:xfrm>
      </p:grpSpPr>
      <p:sp>
        <p:nvSpPr>
          <p:cNvPr id="134" name="Google Shape;134;p25"/>
          <p:cNvSpPr txBox="1"/>
          <p:nvPr/>
        </p:nvSpPr>
        <p:spPr>
          <a:xfrm>
            <a:off x="661500" y="254888"/>
            <a:ext cx="7821000" cy="2038800"/>
          </a:xfrm>
          <a:prstGeom prst="rect">
            <a:avLst/>
          </a:prstGeom>
          <a:noFill/>
          <a:ln>
            <a:noFill/>
          </a:ln>
        </p:spPr>
        <p:txBody>
          <a:bodyPr anchorCtr="0" anchor="t" bIns="91425" lIns="91425" spcFirstLastPara="1" rIns="91425" wrap="square" tIns="91425">
            <a:noAutofit/>
          </a:bodyPr>
          <a:lstStyle/>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"04da3649be2a81"</a:t>
            </a: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"name"</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"velvet"</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"desc"</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"everything sounds like a slow jam"</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"prompt"</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"I need a friend who can only speak in 90s R&amp;B love song"</a:t>
            </a:r>
            <a:endParaRPr sz="6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"04dd3649be2a81"</a:t>
            </a: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"name"</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"believer"</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"desc"</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"a friend who sees your best self"</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"prompt"</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"I want this filter to be like a best friend who always uplifts you and always sees the best in whatever is around you and always believes in what's possible and is extremely optimistic but maybe still a little bit realistic but overall very positive."</a:t>
            </a:r>
            <a:endParaRPr sz="6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"04eb3649be2a81"</a:t>
            </a: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"name"</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"luminous"</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"desc"</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"seeing the best in everyone, gently"</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"prompt"</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"I want this filter to be like my best friend who just finds the best version of everything that's being said and really sees the light and brightest in everyone, but still keeps it a little bit real."</a:t>
            </a:r>
            <a:endParaRPr sz="6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"04e33649be2a81"</a:t>
            </a: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"name"</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"diplomatic"</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"desc"</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"a careful friend who sees all sides"</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"prompt"</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"I want this filter to be like kind of a diplomat and politician in some ways where the answers are somehow politically correct but not in a political way just that it in a way that doesn't step on anyone's toes or you know take too hard of a stance or take too strong of an opinion and sort of in a way where you almost get annoyed by how much of like devil's advocate they're playing sometimes but not in a way that gets you too annoyed. I want like a strong mediator in a way that's almost kind of unhelpful sometimes but still a little helpful."</a:t>
            </a:r>
            <a:endParaRPr sz="6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"04ec3649be2a81"</a:t>
            </a: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"name"</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"bard"</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"desc"</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"all speech rendered in shakespearean verse"</a:t>
            </a: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r>
              <a:rPr lang="en" sz="650">
                <a:solidFill>
                  <a:srgbClr val="82D2CE"/>
                </a:solidFill>
                <a:highlight>
                  <a:srgbClr val="181818"/>
                </a:highlight>
                <a:latin typeface="Courier New"/>
                <a:ea typeface="Courier New"/>
                <a:cs typeface="Courier New"/>
                <a:sym typeface="Courier New"/>
              </a:rPr>
              <a:t>"prompt"</a:t>
            </a:r>
            <a:r>
              <a:rPr lang="en" sz="650">
                <a:solidFill>
                  <a:srgbClr val="E4E4E4"/>
                </a:solidFill>
                <a:highlight>
                  <a:srgbClr val="181818"/>
                </a:highlight>
                <a:latin typeface="Courier New"/>
                <a:ea typeface="Courier New"/>
                <a:cs typeface="Courier New"/>
                <a:sym typeface="Courier New"/>
              </a:rPr>
              <a:t>: </a:t>
            </a:r>
            <a:r>
              <a:rPr lang="en" sz="650">
                <a:solidFill>
                  <a:srgbClr val="E394DC"/>
                </a:solidFill>
                <a:highlight>
                  <a:srgbClr val="181818"/>
                </a:highlight>
                <a:latin typeface="Courier New"/>
                <a:ea typeface="Courier New"/>
                <a:cs typeface="Courier New"/>
                <a:sym typeface="Courier New"/>
              </a:rPr>
              <a:t>"I want this filter to convey everything that people are telling me in like Shakespearean English, sort of in like a iambic pentameter sort of way. Yeah, the meaning can still be the same. I just really want to hear things in an old-timey Shakespearean way."</a:t>
            </a:r>
            <a:endParaRPr sz="650">
              <a:solidFill>
                <a:srgbClr val="E394DC"/>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  }</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650">
                <a:solidFill>
                  <a:srgbClr val="E4E4E4"/>
                </a:solidFill>
                <a:highlight>
                  <a:srgbClr val="181818"/>
                </a:highlight>
                <a:latin typeface="Courier New"/>
                <a:ea typeface="Courier New"/>
                <a:cs typeface="Courier New"/>
                <a:sym typeface="Courier New"/>
              </a:rPr>
              <a:t>}</a:t>
            </a:r>
            <a:endParaRPr sz="650">
              <a:solidFill>
                <a:srgbClr val="E4E4E4"/>
              </a:solidFill>
              <a:highlight>
                <a:srgbClr val="181818"/>
              </a:highlight>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150">
              <a:solidFill>
                <a:srgbClr val="82D2CE"/>
              </a:solidFill>
              <a:highlight>
                <a:srgbClr val="181818"/>
              </a:highlight>
              <a:latin typeface="Courier New"/>
              <a:ea typeface="Courier New"/>
              <a:cs typeface="Courier New"/>
              <a:sym typeface="Courier Ne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8" name="Shape 138"/>
        <p:cNvGrpSpPr/>
        <p:nvPr/>
      </p:nvGrpSpPr>
      <p:grpSpPr>
        <a:xfrm>
          <a:off x="0" y="0"/>
          <a:ext cx="0" cy="0"/>
          <a:chOff x="0" y="0"/>
          <a:chExt cx="0" cy="0"/>
        </a:xfrm>
      </p:grpSpPr>
      <p:sp>
        <p:nvSpPr>
          <p:cNvPr id="139" name="Google Shape;139;p26"/>
          <p:cNvSpPr txBox="1"/>
          <p:nvPr/>
        </p:nvSpPr>
        <p:spPr>
          <a:xfrm>
            <a:off x="1076700" y="2248503"/>
            <a:ext cx="6990600" cy="646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3000">
                <a:solidFill>
                  <a:schemeClr val="dk1"/>
                </a:solidFill>
                <a:latin typeface="Roboto Mono"/>
                <a:ea typeface="Roboto Mono"/>
                <a:cs typeface="Roboto Mono"/>
                <a:sym typeface="Roboto Mono"/>
              </a:rPr>
              <a:t>design process</a:t>
            </a:r>
            <a:endParaRPr b="1" sz="3000">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3" name="Shape 143"/>
        <p:cNvGrpSpPr/>
        <p:nvPr/>
      </p:nvGrpSpPr>
      <p:grpSpPr>
        <a:xfrm>
          <a:off x="0" y="0"/>
          <a:ext cx="0" cy="0"/>
          <a:chOff x="0" y="0"/>
          <a:chExt cx="0" cy="0"/>
        </a:xfrm>
      </p:grpSpPr>
      <p:pic>
        <p:nvPicPr>
          <p:cNvPr id="144" name="Google Shape;144;p27" title="proto.png"/>
          <p:cNvPicPr preferRelativeResize="0"/>
          <p:nvPr/>
        </p:nvPicPr>
        <p:blipFill rotWithShape="1">
          <a:blip r:embed="rId3">
            <a:alphaModFix/>
          </a:blip>
          <a:srcRect b="1181" l="0" r="0" t="14438"/>
          <a:stretch/>
        </p:blipFill>
        <p:spPr>
          <a:xfrm>
            <a:off x="0" y="0"/>
            <a:ext cx="9144000" cy="5143501"/>
          </a:xfrm>
          <a:prstGeom prst="rect">
            <a:avLst/>
          </a:prstGeom>
          <a:noFill/>
          <a:ln>
            <a:noFill/>
          </a:ln>
        </p:spPr>
      </p:pic>
      <p:sp>
        <p:nvSpPr>
          <p:cNvPr id="145" name="Google Shape;145;p27"/>
          <p:cNvSpPr txBox="1"/>
          <p:nvPr/>
        </p:nvSpPr>
        <p:spPr>
          <a:xfrm>
            <a:off x="329900" y="294650"/>
            <a:ext cx="4159500" cy="646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200">
                <a:solidFill>
                  <a:srgbClr val="181818"/>
                </a:solidFill>
                <a:latin typeface="Roboto Mono"/>
                <a:ea typeface="Roboto Mono"/>
                <a:cs typeface="Roboto Mono"/>
                <a:sym typeface="Roboto Mono"/>
              </a:rPr>
              <a:t>form factor</a:t>
            </a:r>
            <a:endParaRPr b="1" sz="1200">
              <a:solidFill>
                <a:srgbClr val="181818"/>
              </a:solidFill>
              <a:latin typeface="Roboto Mono"/>
              <a:ea typeface="Roboto Mono"/>
              <a:cs typeface="Roboto Mono"/>
              <a:sym typeface="Roboto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49" name="Shape 149"/>
        <p:cNvGrpSpPr/>
        <p:nvPr/>
      </p:nvGrpSpPr>
      <p:grpSpPr>
        <a:xfrm>
          <a:off x="0" y="0"/>
          <a:ext cx="0" cy="0"/>
          <a:chOff x="0" y="0"/>
          <a:chExt cx="0" cy="0"/>
        </a:xfrm>
      </p:grpSpPr>
      <p:pic>
        <p:nvPicPr>
          <p:cNvPr id="150" name="Google Shape;150;p28" title="form factor inspo.png"/>
          <p:cNvPicPr preferRelativeResize="0"/>
          <p:nvPr/>
        </p:nvPicPr>
        <p:blipFill rotWithShape="1">
          <a:blip r:embed="rId3">
            <a:alphaModFix/>
          </a:blip>
          <a:srcRect b="2648" l="1641" r="1825" t="2771"/>
          <a:stretch/>
        </p:blipFill>
        <p:spPr>
          <a:xfrm>
            <a:off x="14011038" y="6798688"/>
            <a:ext cx="6877527" cy="4576324"/>
          </a:xfrm>
          <a:prstGeom prst="rect">
            <a:avLst/>
          </a:prstGeom>
          <a:noFill/>
          <a:ln>
            <a:noFill/>
          </a:ln>
        </p:spPr>
      </p:pic>
      <p:pic>
        <p:nvPicPr>
          <p:cNvPr id="151" name="Google Shape;151;p28"/>
          <p:cNvPicPr preferRelativeResize="0"/>
          <p:nvPr/>
        </p:nvPicPr>
        <p:blipFill rotWithShape="1">
          <a:blip r:embed="rId4">
            <a:alphaModFix/>
          </a:blip>
          <a:srcRect b="37157" l="10475" r="43882" t="17875"/>
          <a:stretch/>
        </p:blipFill>
        <p:spPr>
          <a:xfrm rot="10800000">
            <a:off x="5896033" y="2769298"/>
            <a:ext cx="2745068" cy="1939502"/>
          </a:xfrm>
          <a:prstGeom prst="rect">
            <a:avLst/>
          </a:prstGeom>
          <a:noFill/>
          <a:ln>
            <a:noFill/>
          </a:ln>
        </p:spPr>
      </p:pic>
      <p:pic>
        <p:nvPicPr>
          <p:cNvPr id="152" name="Google Shape;152;p28"/>
          <p:cNvPicPr preferRelativeResize="0"/>
          <p:nvPr/>
        </p:nvPicPr>
        <p:blipFill>
          <a:blip r:embed="rId5">
            <a:alphaModFix/>
          </a:blip>
          <a:stretch>
            <a:fillRect/>
          </a:stretch>
        </p:blipFill>
        <p:spPr>
          <a:xfrm>
            <a:off x="14415270" y="-6687700"/>
            <a:ext cx="7353859" cy="5143499"/>
          </a:xfrm>
          <a:prstGeom prst="rect">
            <a:avLst/>
          </a:prstGeom>
          <a:noFill/>
          <a:ln>
            <a:noFill/>
          </a:ln>
        </p:spPr>
      </p:pic>
      <p:pic>
        <p:nvPicPr>
          <p:cNvPr id="153" name="Google Shape;153;p28"/>
          <p:cNvPicPr preferRelativeResize="0"/>
          <p:nvPr/>
        </p:nvPicPr>
        <p:blipFill rotWithShape="1">
          <a:blip r:embed="rId6">
            <a:alphaModFix/>
          </a:blip>
          <a:srcRect b="0" l="63159" r="0" t="0"/>
          <a:stretch/>
        </p:blipFill>
        <p:spPr>
          <a:xfrm rot="-5400000">
            <a:off x="12481589" y="-1411100"/>
            <a:ext cx="2842752" cy="5143501"/>
          </a:xfrm>
          <a:prstGeom prst="rect">
            <a:avLst/>
          </a:prstGeom>
          <a:noFill/>
          <a:ln>
            <a:noFill/>
          </a:ln>
        </p:spPr>
      </p:pic>
      <p:pic>
        <p:nvPicPr>
          <p:cNvPr id="154" name="Google Shape;154;p28"/>
          <p:cNvPicPr preferRelativeResize="0"/>
          <p:nvPr/>
        </p:nvPicPr>
        <p:blipFill>
          <a:blip r:embed="rId7">
            <a:alphaModFix/>
          </a:blip>
          <a:stretch>
            <a:fillRect/>
          </a:stretch>
        </p:blipFill>
        <p:spPr>
          <a:xfrm>
            <a:off x="-4566910" y="8402175"/>
            <a:ext cx="7303144" cy="5143500"/>
          </a:xfrm>
          <a:prstGeom prst="rect">
            <a:avLst/>
          </a:prstGeom>
          <a:noFill/>
          <a:ln>
            <a:noFill/>
          </a:ln>
        </p:spPr>
      </p:pic>
      <p:pic>
        <p:nvPicPr>
          <p:cNvPr id="155" name="Google Shape;155;p28"/>
          <p:cNvPicPr preferRelativeResize="0"/>
          <p:nvPr/>
        </p:nvPicPr>
        <p:blipFill>
          <a:blip r:embed="rId8">
            <a:alphaModFix/>
          </a:blip>
          <a:stretch>
            <a:fillRect/>
          </a:stretch>
        </p:blipFill>
        <p:spPr>
          <a:xfrm>
            <a:off x="18259964" y="-504525"/>
            <a:ext cx="3662175" cy="5143504"/>
          </a:xfrm>
          <a:prstGeom prst="rect">
            <a:avLst/>
          </a:prstGeom>
          <a:noFill/>
          <a:ln>
            <a:noFill/>
          </a:ln>
        </p:spPr>
      </p:pic>
      <p:pic>
        <p:nvPicPr>
          <p:cNvPr id="156" name="Google Shape;156;p28"/>
          <p:cNvPicPr preferRelativeResize="0"/>
          <p:nvPr/>
        </p:nvPicPr>
        <p:blipFill>
          <a:blip r:embed="rId9">
            <a:alphaModFix/>
          </a:blip>
          <a:stretch>
            <a:fillRect/>
          </a:stretch>
        </p:blipFill>
        <p:spPr>
          <a:xfrm>
            <a:off x="4030540" y="8023225"/>
            <a:ext cx="7463619" cy="5143500"/>
          </a:xfrm>
          <a:prstGeom prst="rect">
            <a:avLst/>
          </a:prstGeom>
          <a:noFill/>
          <a:ln>
            <a:noFill/>
          </a:ln>
        </p:spPr>
      </p:pic>
      <p:pic>
        <p:nvPicPr>
          <p:cNvPr id="157" name="Google Shape;157;p28"/>
          <p:cNvPicPr preferRelativeResize="0"/>
          <p:nvPr/>
        </p:nvPicPr>
        <p:blipFill>
          <a:blip r:embed="rId10">
            <a:alphaModFix/>
          </a:blip>
          <a:stretch>
            <a:fillRect/>
          </a:stretch>
        </p:blipFill>
        <p:spPr>
          <a:xfrm>
            <a:off x="3518671" y="-5981700"/>
            <a:ext cx="3402060" cy="5143504"/>
          </a:xfrm>
          <a:prstGeom prst="rect">
            <a:avLst/>
          </a:prstGeom>
          <a:noFill/>
          <a:ln>
            <a:noFill/>
          </a:ln>
        </p:spPr>
      </p:pic>
      <p:pic>
        <p:nvPicPr>
          <p:cNvPr id="158" name="Google Shape;158;p28"/>
          <p:cNvPicPr preferRelativeResize="0"/>
          <p:nvPr/>
        </p:nvPicPr>
        <p:blipFill>
          <a:blip r:embed="rId11">
            <a:alphaModFix/>
          </a:blip>
          <a:stretch>
            <a:fillRect/>
          </a:stretch>
        </p:blipFill>
        <p:spPr>
          <a:xfrm>
            <a:off x="-8476898" y="172100"/>
            <a:ext cx="3662175" cy="5143504"/>
          </a:xfrm>
          <a:prstGeom prst="rect">
            <a:avLst/>
          </a:prstGeom>
          <a:noFill/>
          <a:ln>
            <a:noFill/>
          </a:ln>
        </p:spPr>
      </p:pic>
      <p:pic>
        <p:nvPicPr>
          <p:cNvPr id="159" name="Google Shape;159;p28"/>
          <p:cNvPicPr preferRelativeResize="0"/>
          <p:nvPr/>
        </p:nvPicPr>
        <p:blipFill rotWithShape="1">
          <a:blip r:embed="rId12">
            <a:alphaModFix/>
          </a:blip>
          <a:srcRect b="0" l="0" r="16136" t="0"/>
          <a:stretch/>
        </p:blipFill>
        <p:spPr>
          <a:xfrm rot="5400000">
            <a:off x="1161410" y="-223792"/>
            <a:ext cx="1789231" cy="3106233"/>
          </a:xfrm>
          <a:prstGeom prst="rect">
            <a:avLst/>
          </a:prstGeom>
          <a:noFill/>
          <a:ln>
            <a:noFill/>
          </a:ln>
        </p:spPr>
      </p:pic>
      <p:pic>
        <p:nvPicPr>
          <p:cNvPr id="160" name="Google Shape;160;p28"/>
          <p:cNvPicPr preferRelativeResize="0"/>
          <p:nvPr/>
        </p:nvPicPr>
        <p:blipFill rotWithShape="1">
          <a:blip r:embed="rId13">
            <a:alphaModFix/>
          </a:blip>
          <a:srcRect b="5134" l="0" r="0" t="46659"/>
          <a:stretch/>
        </p:blipFill>
        <p:spPr>
          <a:xfrm>
            <a:off x="502901" y="2501029"/>
            <a:ext cx="3106225" cy="2207765"/>
          </a:xfrm>
          <a:prstGeom prst="rect">
            <a:avLst/>
          </a:prstGeom>
          <a:noFill/>
          <a:ln>
            <a:noFill/>
          </a:ln>
        </p:spPr>
      </p:pic>
      <p:pic>
        <p:nvPicPr>
          <p:cNvPr id="161" name="Google Shape;161;p28"/>
          <p:cNvPicPr preferRelativeResize="0"/>
          <p:nvPr/>
        </p:nvPicPr>
        <p:blipFill rotWithShape="1">
          <a:blip r:embed="rId11">
            <a:alphaModFix/>
          </a:blip>
          <a:srcRect b="0" l="5491" r="36278" t="42400"/>
          <a:stretch/>
        </p:blipFill>
        <p:spPr>
          <a:xfrm rot="5400000">
            <a:off x="6280635" y="50098"/>
            <a:ext cx="1975863" cy="2745068"/>
          </a:xfrm>
          <a:prstGeom prst="rect">
            <a:avLst/>
          </a:prstGeom>
          <a:noFill/>
          <a:ln>
            <a:noFill/>
          </a:ln>
        </p:spPr>
      </p:pic>
      <p:pic>
        <p:nvPicPr>
          <p:cNvPr id="162" name="Google Shape;162;p28"/>
          <p:cNvPicPr preferRelativeResize="0"/>
          <p:nvPr/>
        </p:nvPicPr>
        <p:blipFill rotWithShape="1">
          <a:blip r:embed="rId11">
            <a:alphaModFix/>
          </a:blip>
          <a:srcRect b="68488" l="0" r="0" t="1521"/>
          <a:stretch/>
        </p:blipFill>
        <p:spPr>
          <a:xfrm rot="5400000">
            <a:off x="2615519" y="1671575"/>
            <a:ext cx="4274098" cy="18003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66"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1816575" y="441550"/>
            <a:ext cx="2635950" cy="1951350"/>
          </a:xfrm>
          <a:prstGeom prst="rect">
            <a:avLst/>
          </a:prstGeom>
          <a:noFill/>
          <a:ln>
            <a:noFill/>
          </a:ln>
        </p:spPr>
      </p:pic>
      <p:pic>
        <p:nvPicPr>
          <p:cNvPr id="168" name="Google Shape;168;p29"/>
          <p:cNvPicPr preferRelativeResize="0"/>
          <p:nvPr/>
        </p:nvPicPr>
        <p:blipFill>
          <a:blip r:embed="rId4">
            <a:alphaModFix/>
          </a:blip>
          <a:stretch>
            <a:fillRect/>
          </a:stretch>
        </p:blipFill>
        <p:spPr>
          <a:xfrm>
            <a:off x="4855338" y="392875"/>
            <a:ext cx="3394125" cy="2048701"/>
          </a:xfrm>
          <a:prstGeom prst="rect">
            <a:avLst/>
          </a:prstGeom>
          <a:noFill/>
          <a:ln>
            <a:noFill/>
          </a:ln>
        </p:spPr>
      </p:pic>
      <p:pic>
        <p:nvPicPr>
          <p:cNvPr id="169" name="Google Shape;169;p29"/>
          <p:cNvPicPr preferRelativeResize="0"/>
          <p:nvPr/>
        </p:nvPicPr>
        <p:blipFill>
          <a:blip r:embed="rId5">
            <a:alphaModFix/>
          </a:blip>
          <a:stretch>
            <a:fillRect/>
          </a:stretch>
        </p:blipFill>
        <p:spPr>
          <a:xfrm>
            <a:off x="1389288" y="2642550"/>
            <a:ext cx="3490525" cy="2108076"/>
          </a:xfrm>
          <a:prstGeom prst="rect">
            <a:avLst/>
          </a:prstGeom>
          <a:noFill/>
          <a:ln>
            <a:noFill/>
          </a:ln>
        </p:spPr>
      </p:pic>
      <p:pic>
        <p:nvPicPr>
          <p:cNvPr id="170" name="Google Shape;170;p29"/>
          <p:cNvPicPr preferRelativeResize="0"/>
          <p:nvPr/>
        </p:nvPicPr>
        <p:blipFill>
          <a:blip r:embed="rId6">
            <a:alphaModFix/>
          </a:blip>
          <a:stretch>
            <a:fillRect/>
          </a:stretch>
        </p:blipFill>
        <p:spPr>
          <a:xfrm>
            <a:off x="4970187" y="2663588"/>
            <a:ext cx="3394124" cy="2065999"/>
          </a:xfrm>
          <a:prstGeom prst="rect">
            <a:avLst/>
          </a:prstGeom>
          <a:noFill/>
          <a:ln>
            <a:noFill/>
          </a:ln>
        </p:spPr>
      </p:pic>
      <p:sp>
        <p:nvSpPr>
          <p:cNvPr id="171" name="Google Shape;171;p29"/>
          <p:cNvSpPr txBox="1"/>
          <p:nvPr/>
        </p:nvSpPr>
        <p:spPr>
          <a:xfrm>
            <a:off x="329900" y="294650"/>
            <a:ext cx="4159500" cy="646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200">
                <a:solidFill>
                  <a:srgbClr val="181818"/>
                </a:solidFill>
                <a:latin typeface="Roboto Mono"/>
                <a:ea typeface="Roboto Mono"/>
                <a:cs typeface="Roboto Mono"/>
                <a:sym typeface="Roboto Mono"/>
              </a:rPr>
              <a:t>form factor</a:t>
            </a:r>
            <a:endParaRPr b="1" sz="1200">
              <a:solidFill>
                <a:srgbClr val="181818"/>
              </a:solidFill>
              <a:latin typeface="Roboto Mono"/>
              <a:ea typeface="Roboto Mono"/>
              <a:cs typeface="Roboto Mono"/>
              <a:sym typeface="Roboto Mon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5" name="Shape 175"/>
        <p:cNvGrpSpPr/>
        <p:nvPr/>
      </p:nvGrpSpPr>
      <p:grpSpPr>
        <a:xfrm>
          <a:off x="0" y="0"/>
          <a:ext cx="0" cy="0"/>
          <a:chOff x="0" y="0"/>
          <a:chExt cx="0" cy="0"/>
        </a:xfrm>
      </p:grpSpPr>
      <p:pic>
        <p:nvPicPr>
          <p:cNvPr id="176" name="Google Shape;176;p30" title="en clair_openagain.png"/>
          <p:cNvPicPr preferRelativeResize="0"/>
          <p:nvPr/>
        </p:nvPicPr>
        <p:blipFill rotWithShape="1">
          <a:blip r:embed="rId3">
            <a:alphaModFix/>
          </a:blip>
          <a:srcRect b="0" l="26300" r="25524" t="0"/>
          <a:stretch/>
        </p:blipFill>
        <p:spPr>
          <a:xfrm>
            <a:off x="4815250" y="972150"/>
            <a:ext cx="3506328" cy="3199176"/>
          </a:xfrm>
          <a:prstGeom prst="rect">
            <a:avLst/>
          </a:prstGeom>
          <a:noFill/>
          <a:ln>
            <a:noFill/>
          </a:ln>
        </p:spPr>
      </p:pic>
      <p:pic>
        <p:nvPicPr>
          <p:cNvPr id="177" name="Google Shape;177;p30" title="en clair_wireframe.png"/>
          <p:cNvPicPr preferRelativeResize="0"/>
          <p:nvPr/>
        </p:nvPicPr>
        <p:blipFill rotWithShape="1">
          <a:blip r:embed="rId4">
            <a:alphaModFix/>
          </a:blip>
          <a:srcRect b="16136" l="40099" r="28040" t="13919"/>
          <a:stretch/>
        </p:blipFill>
        <p:spPr>
          <a:xfrm>
            <a:off x="657050" y="972157"/>
            <a:ext cx="3314856" cy="3199176"/>
          </a:xfrm>
          <a:prstGeom prst="rect">
            <a:avLst/>
          </a:prstGeom>
          <a:noFill/>
          <a:ln>
            <a:noFill/>
          </a:ln>
        </p:spPr>
      </p:pic>
      <p:pic>
        <p:nvPicPr>
          <p:cNvPr id="178" name="Google Shape;178;p30" title="en clair_wireframehiddenedges.png"/>
          <p:cNvPicPr preferRelativeResize="0"/>
          <p:nvPr/>
        </p:nvPicPr>
        <p:blipFill>
          <a:blip r:embed="rId5">
            <a:alphaModFix/>
          </a:blip>
          <a:stretch>
            <a:fillRect/>
          </a:stretch>
        </p:blipFill>
        <p:spPr>
          <a:xfrm>
            <a:off x="12096750" y="1297600"/>
            <a:ext cx="9144000" cy="4019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2" name="Shape 182"/>
        <p:cNvGrpSpPr/>
        <p:nvPr/>
      </p:nvGrpSpPr>
      <p:grpSpPr>
        <a:xfrm>
          <a:off x="0" y="0"/>
          <a:ext cx="0" cy="0"/>
          <a:chOff x="0" y="0"/>
          <a:chExt cx="0" cy="0"/>
        </a:xfrm>
      </p:grpSpPr>
      <p:pic>
        <p:nvPicPr>
          <p:cNvPr id="183" name="Google Shape;183;p31" title="en clair aluminum_explode.png"/>
          <p:cNvPicPr preferRelativeResize="0"/>
          <p:nvPr/>
        </p:nvPicPr>
        <p:blipFill rotWithShape="1">
          <a:blip r:embed="rId3">
            <a:alphaModFix/>
          </a:blip>
          <a:srcRect b="0" l="26654" r="0" t="0"/>
          <a:stretch/>
        </p:blipFill>
        <p:spPr>
          <a:xfrm>
            <a:off x="693125" y="247078"/>
            <a:ext cx="7757750" cy="4649353"/>
          </a:xfrm>
          <a:prstGeom prst="rect">
            <a:avLst/>
          </a:prstGeom>
          <a:noFill/>
          <a:ln>
            <a:noFill/>
          </a:ln>
        </p:spPr>
      </p:pic>
      <p:pic>
        <p:nvPicPr>
          <p:cNvPr id="184" name="Google Shape;184;p31" title="en clair_openagain.png"/>
          <p:cNvPicPr preferRelativeResize="0"/>
          <p:nvPr/>
        </p:nvPicPr>
        <p:blipFill rotWithShape="1">
          <a:blip r:embed="rId4">
            <a:alphaModFix/>
          </a:blip>
          <a:srcRect b="0" l="20661" r="20743" t="0"/>
          <a:stretch/>
        </p:blipFill>
        <p:spPr>
          <a:xfrm>
            <a:off x="9306425" y="296225"/>
            <a:ext cx="2391470" cy="1794025"/>
          </a:xfrm>
          <a:prstGeom prst="rect">
            <a:avLst/>
          </a:prstGeom>
          <a:noFill/>
          <a:ln>
            <a:noFill/>
          </a:ln>
        </p:spPr>
      </p:pic>
      <p:pic>
        <p:nvPicPr>
          <p:cNvPr id="185" name="Google Shape;185;p31" title="en clair_wireframe_open.png"/>
          <p:cNvPicPr preferRelativeResize="0"/>
          <p:nvPr/>
        </p:nvPicPr>
        <p:blipFill>
          <a:blip r:embed="rId5">
            <a:alphaModFix/>
          </a:blip>
          <a:stretch>
            <a:fillRect/>
          </a:stretch>
        </p:blipFill>
        <p:spPr>
          <a:xfrm>
            <a:off x="9360135" y="2483175"/>
            <a:ext cx="4081190" cy="1794023"/>
          </a:xfrm>
          <a:prstGeom prst="rect">
            <a:avLst/>
          </a:prstGeom>
          <a:noFill/>
          <a:ln>
            <a:noFill/>
          </a:ln>
        </p:spPr>
      </p:pic>
      <p:pic>
        <p:nvPicPr>
          <p:cNvPr id="186" name="Google Shape;186;p31" title="en clair_wireframe.png"/>
          <p:cNvPicPr preferRelativeResize="0"/>
          <p:nvPr/>
        </p:nvPicPr>
        <p:blipFill>
          <a:blip r:embed="rId6">
            <a:alphaModFix/>
          </a:blip>
          <a:stretch>
            <a:fillRect/>
          </a:stretch>
        </p:blipFill>
        <p:spPr>
          <a:xfrm>
            <a:off x="10368960" y="-4683375"/>
            <a:ext cx="4081190" cy="1794023"/>
          </a:xfrm>
          <a:prstGeom prst="rect">
            <a:avLst/>
          </a:prstGeom>
          <a:noFill/>
          <a:ln>
            <a:noFill/>
          </a:ln>
        </p:spPr>
      </p:pic>
      <p:pic>
        <p:nvPicPr>
          <p:cNvPr id="187" name="Google Shape;187;p31" title="en clair_wireframehiddenedges.png"/>
          <p:cNvPicPr preferRelativeResize="0"/>
          <p:nvPr/>
        </p:nvPicPr>
        <p:blipFill>
          <a:blip r:embed="rId7">
            <a:alphaModFix/>
          </a:blip>
          <a:stretch>
            <a:fillRect/>
          </a:stretch>
        </p:blipFill>
        <p:spPr>
          <a:xfrm>
            <a:off x="13811250" y="-2588600"/>
            <a:ext cx="9144000" cy="4019550"/>
          </a:xfrm>
          <a:prstGeom prst="rect">
            <a:avLst/>
          </a:prstGeom>
          <a:noFill/>
          <a:ln>
            <a:noFill/>
          </a:ln>
        </p:spPr>
      </p:pic>
      <p:pic>
        <p:nvPicPr>
          <p:cNvPr id="188" name="Google Shape;188;p31" title="en clair aluminum_explode.png"/>
          <p:cNvPicPr preferRelativeResize="0"/>
          <p:nvPr/>
        </p:nvPicPr>
        <p:blipFill rotWithShape="1">
          <a:blip r:embed="rId8">
            <a:alphaModFix/>
          </a:blip>
          <a:srcRect b="0" l="28089" r="6161" t="0"/>
          <a:stretch/>
        </p:blipFill>
        <p:spPr>
          <a:xfrm>
            <a:off x="946713" y="148113"/>
            <a:ext cx="7250573" cy="4847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 name="Shape 61"/>
        <p:cNvGrpSpPr/>
        <p:nvPr/>
      </p:nvGrpSpPr>
      <p:grpSpPr>
        <a:xfrm>
          <a:off x="0" y="0"/>
          <a:ext cx="0" cy="0"/>
          <a:chOff x="0" y="0"/>
          <a:chExt cx="0" cy="0"/>
        </a:xfrm>
      </p:grpSpPr>
      <p:pic>
        <p:nvPicPr>
          <p:cNvPr id="62" name="Google Shape;62;p14" title="DSC02604.JPG"/>
          <p:cNvPicPr preferRelativeResize="0"/>
          <p:nvPr/>
        </p:nvPicPr>
        <p:blipFill>
          <a:blip r:embed="rId3">
            <a:alphaModFix/>
          </a:blip>
          <a:stretch>
            <a:fillRect/>
          </a:stretch>
        </p:blipFill>
        <p:spPr>
          <a:xfrm>
            <a:off x="0" y="-475500"/>
            <a:ext cx="9143997" cy="60944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92" name="Shape 192"/>
        <p:cNvGrpSpPr/>
        <p:nvPr/>
      </p:nvGrpSpPr>
      <p:grpSpPr>
        <a:xfrm>
          <a:off x="0" y="0"/>
          <a:ext cx="0" cy="0"/>
          <a:chOff x="0" y="0"/>
          <a:chExt cx="0" cy="0"/>
        </a:xfrm>
      </p:grpSpPr>
      <p:pic>
        <p:nvPicPr>
          <p:cNvPr id="193" name="Google Shape;193;p32"/>
          <p:cNvPicPr preferRelativeResize="0"/>
          <p:nvPr/>
        </p:nvPicPr>
        <p:blipFill>
          <a:blip r:embed="rId3">
            <a:alphaModFix/>
          </a:blip>
          <a:stretch>
            <a:fillRect/>
          </a:stretch>
        </p:blipFill>
        <p:spPr>
          <a:xfrm>
            <a:off x="1593789" y="2701250"/>
            <a:ext cx="5956411" cy="2157250"/>
          </a:xfrm>
          <a:prstGeom prst="rect">
            <a:avLst/>
          </a:prstGeom>
          <a:noFill/>
          <a:ln>
            <a:noFill/>
          </a:ln>
        </p:spPr>
      </p:pic>
      <p:pic>
        <p:nvPicPr>
          <p:cNvPr id="194" name="Google Shape;194;p32" title="image 17.png"/>
          <p:cNvPicPr preferRelativeResize="0"/>
          <p:nvPr/>
        </p:nvPicPr>
        <p:blipFill>
          <a:blip r:embed="rId4">
            <a:alphaModFix/>
          </a:blip>
          <a:stretch>
            <a:fillRect/>
          </a:stretch>
        </p:blipFill>
        <p:spPr>
          <a:xfrm>
            <a:off x="4045899" y="396050"/>
            <a:ext cx="3422983" cy="2157250"/>
          </a:xfrm>
          <a:prstGeom prst="rect">
            <a:avLst/>
          </a:prstGeom>
          <a:noFill/>
          <a:ln>
            <a:noFill/>
          </a:ln>
        </p:spPr>
      </p:pic>
      <p:pic>
        <p:nvPicPr>
          <p:cNvPr id="195" name="Google Shape;195;p32" title="image 16.png"/>
          <p:cNvPicPr preferRelativeResize="0"/>
          <p:nvPr/>
        </p:nvPicPr>
        <p:blipFill>
          <a:blip r:embed="rId5">
            <a:alphaModFix/>
          </a:blip>
          <a:stretch>
            <a:fillRect/>
          </a:stretch>
        </p:blipFill>
        <p:spPr>
          <a:xfrm>
            <a:off x="1675100" y="396050"/>
            <a:ext cx="1999975" cy="2157251"/>
          </a:xfrm>
          <a:prstGeom prst="rect">
            <a:avLst/>
          </a:prstGeom>
          <a:noFill/>
          <a:ln>
            <a:noFill/>
          </a:ln>
        </p:spPr>
      </p:pic>
      <p:sp>
        <p:nvSpPr>
          <p:cNvPr id="196" name="Google Shape;196;p32"/>
          <p:cNvSpPr txBox="1"/>
          <p:nvPr/>
        </p:nvSpPr>
        <p:spPr>
          <a:xfrm>
            <a:off x="329900" y="294650"/>
            <a:ext cx="4159500" cy="646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200">
                <a:solidFill>
                  <a:srgbClr val="181818"/>
                </a:solidFill>
                <a:latin typeface="Roboto Mono"/>
                <a:ea typeface="Roboto Mono"/>
                <a:cs typeface="Roboto Mono"/>
                <a:sym typeface="Roboto Mono"/>
              </a:rPr>
              <a:t>filters</a:t>
            </a:r>
            <a:endParaRPr b="1" sz="1200">
              <a:solidFill>
                <a:srgbClr val="181818"/>
              </a:solidFill>
              <a:latin typeface="Roboto Mono"/>
              <a:ea typeface="Roboto Mono"/>
              <a:cs typeface="Roboto Mono"/>
              <a:sym typeface="Roboto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4E4"/>
        </a:solidFill>
      </p:bgPr>
    </p:bg>
    <p:spTree>
      <p:nvGrpSpPr>
        <p:cNvPr id="200" name="Shape 200"/>
        <p:cNvGrpSpPr/>
        <p:nvPr/>
      </p:nvGrpSpPr>
      <p:grpSpPr>
        <a:xfrm>
          <a:off x="0" y="0"/>
          <a:ext cx="0" cy="0"/>
          <a:chOff x="0" y="0"/>
          <a:chExt cx="0" cy="0"/>
        </a:xfrm>
      </p:grpSpPr>
      <p:pic>
        <p:nvPicPr>
          <p:cNvPr id="201" name="Google Shape;201;p33" title="Group 70.png"/>
          <p:cNvPicPr preferRelativeResize="0"/>
          <p:nvPr/>
        </p:nvPicPr>
        <p:blipFill>
          <a:blip r:embed="rId3">
            <a:alphaModFix/>
          </a:blip>
          <a:stretch>
            <a:fillRect/>
          </a:stretch>
        </p:blipFill>
        <p:spPr>
          <a:xfrm>
            <a:off x="246168" y="1084788"/>
            <a:ext cx="2747779" cy="1348571"/>
          </a:xfrm>
          <a:prstGeom prst="rect">
            <a:avLst/>
          </a:prstGeom>
          <a:noFill/>
          <a:ln>
            <a:noFill/>
          </a:ln>
        </p:spPr>
      </p:pic>
      <p:pic>
        <p:nvPicPr>
          <p:cNvPr id="202" name="Google Shape;202;p33" title="Group 77.png"/>
          <p:cNvPicPr preferRelativeResize="0"/>
          <p:nvPr/>
        </p:nvPicPr>
        <p:blipFill>
          <a:blip r:embed="rId4">
            <a:alphaModFix/>
          </a:blip>
          <a:stretch>
            <a:fillRect/>
          </a:stretch>
        </p:blipFill>
        <p:spPr>
          <a:xfrm>
            <a:off x="6150038" y="2710113"/>
            <a:ext cx="2747775" cy="1348576"/>
          </a:xfrm>
          <a:prstGeom prst="rect">
            <a:avLst/>
          </a:prstGeom>
          <a:noFill/>
          <a:ln>
            <a:noFill/>
          </a:ln>
        </p:spPr>
      </p:pic>
      <p:pic>
        <p:nvPicPr>
          <p:cNvPr id="203" name="Google Shape;203;p33" title="Group 76.png"/>
          <p:cNvPicPr preferRelativeResize="0"/>
          <p:nvPr/>
        </p:nvPicPr>
        <p:blipFill>
          <a:blip r:embed="rId5">
            <a:alphaModFix/>
          </a:blip>
          <a:stretch>
            <a:fillRect/>
          </a:stretch>
        </p:blipFill>
        <p:spPr>
          <a:xfrm>
            <a:off x="3198113" y="2710114"/>
            <a:ext cx="2747775" cy="1348576"/>
          </a:xfrm>
          <a:prstGeom prst="rect">
            <a:avLst/>
          </a:prstGeom>
          <a:noFill/>
          <a:ln>
            <a:noFill/>
          </a:ln>
        </p:spPr>
      </p:pic>
      <p:pic>
        <p:nvPicPr>
          <p:cNvPr id="204" name="Google Shape;204;p33" title="Group 74.png"/>
          <p:cNvPicPr preferRelativeResize="0"/>
          <p:nvPr/>
        </p:nvPicPr>
        <p:blipFill>
          <a:blip r:embed="rId6">
            <a:alphaModFix/>
          </a:blip>
          <a:stretch>
            <a:fillRect/>
          </a:stretch>
        </p:blipFill>
        <p:spPr>
          <a:xfrm>
            <a:off x="6150062" y="1084788"/>
            <a:ext cx="2747775" cy="1348576"/>
          </a:xfrm>
          <a:prstGeom prst="rect">
            <a:avLst/>
          </a:prstGeom>
          <a:noFill/>
          <a:ln>
            <a:noFill/>
          </a:ln>
        </p:spPr>
      </p:pic>
      <p:pic>
        <p:nvPicPr>
          <p:cNvPr id="205" name="Google Shape;205;p33" title="Group 73.png"/>
          <p:cNvPicPr preferRelativeResize="0"/>
          <p:nvPr/>
        </p:nvPicPr>
        <p:blipFill>
          <a:blip r:embed="rId7">
            <a:alphaModFix/>
          </a:blip>
          <a:stretch>
            <a:fillRect/>
          </a:stretch>
        </p:blipFill>
        <p:spPr>
          <a:xfrm>
            <a:off x="3198100" y="1084788"/>
            <a:ext cx="2747775" cy="1348563"/>
          </a:xfrm>
          <a:prstGeom prst="rect">
            <a:avLst/>
          </a:prstGeom>
          <a:noFill/>
          <a:ln>
            <a:noFill/>
          </a:ln>
        </p:spPr>
      </p:pic>
      <p:pic>
        <p:nvPicPr>
          <p:cNvPr id="206" name="Google Shape;206;p33" title="Group 75.png"/>
          <p:cNvPicPr preferRelativeResize="0"/>
          <p:nvPr/>
        </p:nvPicPr>
        <p:blipFill>
          <a:blip r:embed="rId8">
            <a:alphaModFix/>
          </a:blip>
          <a:stretch>
            <a:fillRect/>
          </a:stretch>
        </p:blipFill>
        <p:spPr>
          <a:xfrm>
            <a:off x="246187" y="2710113"/>
            <a:ext cx="2747775" cy="1348587"/>
          </a:xfrm>
          <a:prstGeom prst="rect">
            <a:avLst/>
          </a:prstGeom>
          <a:noFill/>
          <a:ln>
            <a:noFill/>
          </a:ln>
        </p:spPr>
      </p:pic>
      <p:sp>
        <p:nvSpPr>
          <p:cNvPr id="207" name="Google Shape;207;p33"/>
          <p:cNvSpPr txBox="1"/>
          <p:nvPr/>
        </p:nvSpPr>
        <p:spPr>
          <a:xfrm>
            <a:off x="329900" y="294650"/>
            <a:ext cx="4159500" cy="646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200">
                <a:solidFill>
                  <a:srgbClr val="181818"/>
                </a:solidFill>
                <a:latin typeface="Roboto Mono"/>
                <a:ea typeface="Roboto Mono"/>
                <a:cs typeface="Roboto Mono"/>
                <a:sym typeface="Roboto Mono"/>
              </a:rPr>
              <a:t>screen UI</a:t>
            </a:r>
            <a:endParaRPr b="1" sz="1200">
              <a:solidFill>
                <a:srgbClr val="181818"/>
              </a:solidFill>
              <a:latin typeface="Roboto Mono"/>
              <a:ea typeface="Roboto Mono"/>
              <a:cs typeface="Roboto Mono"/>
              <a:sym typeface="Roboto Mon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11" name="Shape 211"/>
        <p:cNvGrpSpPr/>
        <p:nvPr/>
      </p:nvGrpSpPr>
      <p:grpSpPr>
        <a:xfrm>
          <a:off x="0" y="0"/>
          <a:ext cx="0" cy="0"/>
          <a:chOff x="0" y="0"/>
          <a:chExt cx="0" cy="0"/>
        </a:xfrm>
      </p:grpSpPr>
      <p:pic>
        <p:nvPicPr>
          <p:cNvPr id="212" name="Google Shape;212;p34"/>
          <p:cNvPicPr preferRelativeResize="0"/>
          <p:nvPr/>
        </p:nvPicPr>
        <p:blipFill rotWithShape="1">
          <a:blip r:embed="rId3">
            <a:alphaModFix/>
          </a:blip>
          <a:srcRect b="4215" l="0" r="0" t="0"/>
          <a:stretch/>
        </p:blipFill>
        <p:spPr>
          <a:xfrm>
            <a:off x="1377225" y="254338"/>
            <a:ext cx="7392176" cy="4634825"/>
          </a:xfrm>
          <a:prstGeom prst="rect">
            <a:avLst/>
          </a:prstGeom>
          <a:noFill/>
          <a:ln>
            <a:noFill/>
          </a:ln>
        </p:spPr>
      </p:pic>
      <p:sp>
        <p:nvSpPr>
          <p:cNvPr id="213" name="Google Shape;213;p34"/>
          <p:cNvSpPr txBox="1"/>
          <p:nvPr/>
        </p:nvSpPr>
        <p:spPr>
          <a:xfrm>
            <a:off x="329900" y="294650"/>
            <a:ext cx="4159500" cy="646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1200">
                <a:solidFill>
                  <a:srgbClr val="181818"/>
                </a:solidFill>
                <a:latin typeface="Roboto Mono"/>
                <a:ea typeface="Roboto Mono"/>
                <a:cs typeface="Roboto Mono"/>
                <a:sym typeface="Roboto Mono"/>
              </a:rPr>
              <a:t>cartridge</a:t>
            </a:r>
            <a:endParaRPr b="1" sz="1200">
              <a:solidFill>
                <a:srgbClr val="181818"/>
              </a:solidFill>
              <a:latin typeface="Roboto Mono"/>
              <a:ea typeface="Roboto Mono"/>
              <a:cs typeface="Roboto Mono"/>
              <a:sym typeface="Roboto Mon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7" name="Shape 217"/>
        <p:cNvGrpSpPr/>
        <p:nvPr/>
      </p:nvGrpSpPr>
      <p:grpSpPr>
        <a:xfrm>
          <a:off x="0" y="0"/>
          <a:ext cx="0" cy="0"/>
          <a:chOff x="0" y="0"/>
          <a:chExt cx="0" cy="0"/>
        </a:xfrm>
      </p:grpSpPr>
      <p:sp>
        <p:nvSpPr>
          <p:cNvPr id="218" name="Google Shape;21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Mono"/>
                <a:ea typeface="Roboto Mono"/>
                <a:cs typeface="Roboto Mono"/>
                <a:sym typeface="Roboto Mono"/>
              </a:rPr>
              <a:t>l</a:t>
            </a:r>
            <a:r>
              <a:rPr b="1" lang="en">
                <a:latin typeface="Roboto Mono"/>
                <a:ea typeface="Roboto Mono"/>
                <a:cs typeface="Roboto Mono"/>
                <a:sym typeface="Roboto Mono"/>
              </a:rPr>
              <a:t>essons learned</a:t>
            </a:r>
            <a:endParaRPr b="1">
              <a:latin typeface="Roboto Mono"/>
              <a:ea typeface="Roboto Mono"/>
              <a:cs typeface="Roboto Mono"/>
              <a:sym typeface="Roboto Mono"/>
            </a:endParaRPr>
          </a:p>
        </p:txBody>
      </p:sp>
      <p:sp>
        <p:nvSpPr>
          <p:cNvPr id="219" name="Google Shape;219;p35"/>
          <p:cNvSpPr txBox="1"/>
          <p:nvPr>
            <p:ph idx="1" type="body"/>
          </p:nvPr>
        </p:nvSpPr>
        <p:spPr>
          <a:xfrm>
            <a:off x="311700" y="1152475"/>
            <a:ext cx="83961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Mono Medium"/>
              <a:buChar char="●"/>
            </a:pPr>
            <a:r>
              <a:rPr lang="en">
                <a:latin typeface="Roboto Mono Medium"/>
                <a:ea typeface="Roboto Mono Medium"/>
                <a:cs typeface="Roboto Mono Medium"/>
                <a:sym typeface="Roboto Mono Medium"/>
              </a:rPr>
              <a:t>Integrate </a:t>
            </a:r>
            <a:r>
              <a:rPr lang="en">
                <a:latin typeface="Roboto Mono Medium"/>
                <a:ea typeface="Roboto Mono Medium"/>
                <a:cs typeface="Roboto Mono Medium"/>
                <a:sym typeface="Roboto Mono Medium"/>
              </a:rPr>
              <a:t>electronics</a:t>
            </a:r>
            <a:r>
              <a:rPr lang="en">
                <a:latin typeface="Roboto Mono Medium"/>
                <a:ea typeface="Roboto Mono Medium"/>
                <a:cs typeface="Roboto Mono Medium"/>
                <a:sym typeface="Roboto Mono Medium"/>
              </a:rPr>
              <a:t> and CAD early</a:t>
            </a:r>
            <a:endParaRPr>
              <a:latin typeface="Roboto Mono Medium"/>
              <a:ea typeface="Roboto Mono Medium"/>
              <a:cs typeface="Roboto Mono Medium"/>
              <a:sym typeface="Roboto Mono Medium"/>
            </a:endParaRPr>
          </a:p>
          <a:p>
            <a:pPr indent="-317500" lvl="0" marL="457200" rtl="0" algn="l">
              <a:spcBef>
                <a:spcPts val="1000"/>
              </a:spcBef>
              <a:spcAft>
                <a:spcPts val="0"/>
              </a:spcAft>
              <a:buSzPts val="1400"/>
              <a:buFont typeface="Roboto Mono Medium"/>
              <a:buChar char="●"/>
            </a:pPr>
            <a:r>
              <a:rPr lang="en">
                <a:latin typeface="Roboto Mono Medium"/>
                <a:ea typeface="Roboto Mono Medium"/>
                <a:cs typeface="Roboto Mono Medium"/>
                <a:sym typeface="Roboto Mono Medium"/>
              </a:rPr>
              <a:t>Waterjets are in very high demand</a:t>
            </a:r>
            <a:endParaRPr>
              <a:latin typeface="Roboto Mono Medium"/>
              <a:ea typeface="Roboto Mono Medium"/>
              <a:cs typeface="Roboto Mono Medium"/>
              <a:sym typeface="Roboto Mono Medium"/>
            </a:endParaRPr>
          </a:p>
          <a:p>
            <a:pPr indent="-317500" lvl="0" marL="457200" rtl="0" algn="l">
              <a:spcBef>
                <a:spcPts val="1000"/>
              </a:spcBef>
              <a:spcAft>
                <a:spcPts val="0"/>
              </a:spcAft>
              <a:buSzPts val="1400"/>
              <a:buFont typeface="Roboto Mono Medium"/>
              <a:buChar char="●"/>
            </a:pPr>
            <a:r>
              <a:rPr lang="en">
                <a:latin typeface="Roboto Mono Medium"/>
                <a:ea typeface="Roboto Mono Medium"/>
                <a:cs typeface="Roboto Mono Medium"/>
                <a:sym typeface="Roboto Mono Medium"/>
              </a:rPr>
              <a:t>Even if you rationally know to iterate, </a:t>
            </a:r>
            <a:r>
              <a:rPr i="1" lang="en">
                <a:latin typeface="Roboto Mono Medium"/>
                <a:ea typeface="Roboto Mono Medium"/>
                <a:cs typeface="Roboto Mono Medium"/>
                <a:sym typeface="Roboto Mono Medium"/>
              </a:rPr>
              <a:t>iterate and don’t get stuck in your </a:t>
            </a:r>
            <a:r>
              <a:rPr i="1" lang="en">
                <a:latin typeface="Roboto Mono Medium"/>
                <a:ea typeface="Roboto Mono Medium"/>
                <a:cs typeface="Roboto Mono Medium"/>
                <a:sym typeface="Roboto Mono Medium"/>
              </a:rPr>
              <a:t>head</a:t>
            </a:r>
            <a:endParaRPr i="1">
              <a:latin typeface="Roboto Mono Medium"/>
              <a:ea typeface="Roboto Mono Medium"/>
              <a:cs typeface="Roboto Mono Medium"/>
              <a:sym typeface="Roboto Mono Medium"/>
            </a:endParaRPr>
          </a:p>
          <a:p>
            <a:pPr indent="-304800" lvl="1" marL="914400" rtl="0" algn="l">
              <a:spcBef>
                <a:spcPts val="1000"/>
              </a:spcBef>
              <a:spcAft>
                <a:spcPts val="1000"/>
              </a:spcAft>
              <a:buSzPts val="1200"/>
              <a:buFont typeface="Roboto Mono Medium"/>
              <a:buChar char="○"/>
            </a:pPr>
            <a:r>
              <a:rPr lang="en">
                <a:latin typeface="Roboto Mono Medium"/>
                <a:ea typeface="Roboto Mono Medium"/>
                <a:cs typeface="Roboto Mono Medium"/>
                <a:sym typeface="Roboto Mono Medium"/>
              </a:rPr>
              <a:t>The shortest path to clarity on vision is to see it in real life</a:t>
            </a:r>
            <a:endParaRPr>
              <a:latin typeface="Roboto Mono Medium"/>
              <a:ea typeface="Roboto Mono Medium"/>
              <a:cs typeface="Roboto Mono Medium"/>
              <a:sym typeface="Roboto Mono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4E4"/>
        </a:solidFill>
      </p:bgPr>
    </p:bg>
    <p:spTree>
      <p:nvGrpSpPr>
        <p:cNvPr id="66" name="Shape 66"/>
        <p:cNvGrpSpPr/>
        <p:nvPr/>
      </p:nvGrpSpPr>
      <p:grpSpPr>
        <a:xfrm>
          <a:off x="0" y="0"/>
          <a:ext cx="0" cy="0"/>
          <a:chOff x="0" y="0"/>
          <a:chExt cx="0" cy="0"/>
        </a:xfrm>
      </p:grpSpPr>
      <p:sp>
        <p:nvSpPr>
          <p:cNvPr id="67" name="Google Shape;67;p15"/>
          <p:cNvSpPr txBox="1"/>
          <p:nvPr/>
        </p:nvSpPr>
        <p:spPr>
          <a:xfrm>
            <a:off x="2051700" y="2127578"/>
            <a:ext cx="5040600" cy="17760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t/>
            </a:r>
            <a:endParaRPr sz="1000">
              <a:solidFill>
                <a:schemeClr val="dk2"/>
              </a:solidFill>
              <a:latin typeface="Roboto Mono Medium"/>
              <a:ea typeface="Roboto Mono Medium"/>
              <a:cs typeface="Roboto Mono Medium"/>
              <a:sym typeface="Roboto Mono Medium"/>
            </a:endParaRPr>
          </a:p>
          <a:p>
            <a:pPr indent="0" lvl="0" marL="0" rtl="0" algn="ctr">
              <a:lnSpc>
                <a:spcPct val="150000"/>
              </a:lnSpc>
              <a:spcBef>
                <a:spcPts val="0"/>
              </a:spcBef>
              <a:spcAft>
                <a:spcPts val="0"/>
              </a:spcAft>
              <a:buNone/>
            </a:pPr>
            <a:r>
              <a:rPr lang="en" sz="1000">
                <a:solidFill>
                  <a:schemeClr val="dk2"/>
                </a:solidFill>
                <a:latin typeface="Roboto Mono Medium"/>
                <a:ea typeface="Roboto Mono Medium"/>
                <a:cs typeface="Roboto Mono Medium"/>
                <a:sym typeface="Roboto Mono Medium"/>
              </a:rPr>
              <a:t>en clair is a device for that gap: slot in a filter, describe how you want to hear the world, and everything retranslates. every conversation has always been a translation. </a:t>
            </a:r>
            <a:endParaRPr sz="1000">
              <a:solidFill>
                <a:schemeClr val="dk2"/>
              </a:solidFill>
              <a:latin typeface="Roboto Mono Medium"/>
              <a:ea typeface="Roboto Mono Medium"/>
              <a:cs typeface="Roboto Mono Medium"/>
              <a:sym typeface="Roboto Mono Medium"/>
            </a:endParaRPr>
          </a:p>
          <a:p>
            <a:pPr indent="0" lvl="0" marL="0" rtl="0" algn="ctr">
              <a:lnSpc>
                <a:spcPct val="150000"/>
              </a:lnSpc>
              <a:spcBef>
                <a:spcPts val="0"/>
              </a:spcBef>
              <a:spcAft>
                <a:spcPts val="0"/>
              </a:spcAft>
              <a:buNone/>
            </a:pPr>
            <a:r>
              <a:t/>
            </a:r>
            <a:endParaRPr sz="1000">
              <a:solidFill>
                <a:schemeClr val="dk2"/>
              </a:solidFill>
              <a:latin typeface="Roboto Mono Medium"/>
              <a:ea typeface="Roboto Mono Medium"/>
              <a:cs typeface="Roboto Mono Medium"/>
              <a:sym typeface="Roboto Mono Medium"/>
            </a:endParaRPr>
          </a:p>
          <a:p>
            <a:pPr indent="0" lvl="0" marL="0" rtl="0" algn="ctr">
              <a:lnSpc>
                <a:spcPct val="150000"/>
              </a:lnSpc>
              <a:spcBef>
                <a:spcPts val="0"/>
              </a:spcBef>
              <a:spcAft>
                <a:spcPts val="0"/>
              </a:spcAft>
              <a:buNone/>
            </a:pPr>
            <a:r>
              <a:rPr lang="en" sz="1000">
                <a:solidFill>
                  <a:schemeClr val="dk2"/>
                </a:solidFill>
                <a:latin typeface="Roboto Mono Medium"/>
                <a:ea typeface="Roboto Mono Medium"/>
                <a:cs typeface="Roboto Mono Medium"/>
                <a:sym typeface="Roboto Mono Medium"/>
              </a:rPr>
              <a:t>nothing is ever in plain language.</a:t>
            </a:r>
            <a:endParaRPr sz="1000">
              <a:solidFill>
                <a:schemeClr val="dk2"/>
              </a:solidFill>
              <a:latin typeface="Roboto Mono Medium"/>
              <a:ea typeface="Roboto Mono Medium"/>
              <a:cs typeface="Roboto Mono Medium"/>
              <a:sym typeface="Roboto Mono Medium"/>
            </a:endParaRPr>
          </a:p>
        </p:txBody>
      </p:sp>
      <p:sp>
        <p:nvSpPr>
          <p:cNvPr id="68" name="Google Shape;68;p15"/>
          <p:cNvSpPr txBox="1"/>
          <p:nvPr/>
        </p:nvSpPr>
        <p:spPr>
          <a:xfrm>
            <a:off x="1076700" y="1832678"/>
            <a:ext cx="6990600" cy="461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a:solidFill>
                  <a:schemeClr val="dk2"/>
                </a:solidFill>
                <a:latin typeface="Roboto Mono Medium"/>
                <a:ea typeface="Roboto Mono Medium"/>
                <a:cs typeface="Roboto Mono Medium"/>
                <a:sym typeface="Roboto Mono Medium"/>
              </a:rPr>
              <a:t>is what someone </a:t>
            </a:r>
            <a:r>
              <a:rPr i="1" lang="en" sz="1800">
                <a:solidFill>
                  <a:schemeClr val="dk2"/>
                </a:solidFill>
                <a:latin typeface="Roboto Mono Medium"/>
                <a:ea typeface="Roboto Mono Medium"/>
                <a:cs typeface="Roboto Mono Medium"/>
                <a:sym typeface="Roboto Mono Medium"/>
              </a:rPr>
              <a:t>says</a:t>
            </a:r>
            <a:r>
              <a:rPr lang="en" sz="1800">
                <a:solidFill>
                  <a:schemeClr val="dk2"/>
                </a:solidFill>
                <a:latin typeface="Roboto Mono Medium"/>
                <a:ea typeface="Roboto Mono Medium"/>
                <a:cs typeface="Roboto Mono Medium"/>
                <a:sym typeface="Roboto Mono Medium"/>
              </a:rPr>
              <a:t> ever what they really </a:t>
            </a:r>
            <a:r>
              <a:rPr i="1" lang="en" sz="1800">
                <a:solidFill>
                  <a:schemeClr val="dk2"/>
                </a:solidFill>
                <a:latin typeface="Roboto Mono Medium"/>
                <a:ea typeface="Roboto Mono Medium"/>
                <a:cs typeface="Roboto Mono Medium"/>
                <a:sym typeface="Roboto Mono Medium"/>
              </a:rPr>
              <a:t>mean</a:t>
            </a:r>
            <a:r>
              <a:rPr lang="en" sz="1800">
                <a:solidFill>
                  <a:schemeClr val="dk2"/>
                </a:solidFill>
                <a:latin typeface="Roboto Mono Medium"/>
                <a:ea typeface="Roboto Mono Medium"/>
                <a:cs typeface="Roboto Mono Medium"/>
                <a:sym typeface="Roboto Mono Medium"/>
              </a:rPr>
              <a:t>?</a:t>
            </a:r>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 name="Shape 72"/>
        <p:cNvGrpSpPr/>
        <p:nvPr/>
      </p:nvGrpSpPr>
      <p:grpSpPr>
        <a:xfrm>
          <a:off x="0" y="0"/>
          <a:ext cx="0" cy="0"/>
          <a:chOff x="0" y="0"/>
          <a:chExt cx="0" cy="0"/>
        </a:xfrm>
      </p:grpSpPr>
      <p:pic>
        <p:nvPicPr>
          <p:cNvPr id="73" name="Google Shape;73;p16" title="DSC02533.JPG"/>
          <p:cNvPicPr preferRelativeResize="0"/>
          <p:nvPr/>
        </p:nvPicPr>
        <p:blipFill>
          <a:blip r:embed="rId3">
            <a:alphaModFix/>
          </a:blip>
          <a:stretch>
            <a:fillRect/>
          </a:stretch>
        </p:blipFill>
        <p:spPr>
          <a:xfrm>
            <a:off x="-369050" y="-547675"/>
            <a:ext cx="9513052" cy="6340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7" name="Shape 77"/>
        <p:cNvGrpSpPr/>
        <p:nvPr/>
      </p:nvGrpSpPr>
      <p:grpSpPr>
        <a:xfrm>
          <a:off x="0" y="0"/>
          <a:ext cx="0" cy="0"/>
          <a:chOff x="0" y="0"/>
          <a:chExt cx="0" cy="0"/>
        </a:xfrm>
      </p:grpSpPr>
      <p:pic>
        <p:nvPicPr>
          <p:cNvPr id="78" name="Google Shape;78;p17" title="DSC02515.JPG"/>
          <p:cNvPicPr preferRelativeResize="0"/>
          <p:nvPr/>
        </p:nvPicPr>
        <p:blipFill>
          <a:blip r:embed="rId3">
            <a:alphaModFix/>
          </a:blip>
          <a:stretch>
            <a:fillRect/>
          </a:stretch>
        </p:blipFill>
        <p:spPr>
          <a:xfrm>
            <a:off x="0" y="-475500"/>
            <a:ext cx="9144003" cy="609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2" name="Shape 82"/>
        <p:cNvGrpSpPr/>
        <p:nvPr/>
      </p:nvGrpSpPr>
      <p:grpSpPr>
        <a:xfrm>
          <a:off x="0" y="0"/>
          <a:ext cx="0" cy="0"/>
          <a:chOff x="0" y="0"/>
          <a:chExt cx="0" cy="0"/>
        </a:xfrm>
      </p:grpSpPr>
      <p:pic>
        <p:nvPicPr>
          <p:cNvPr id="83" name="Google Shape;83;p18" title="DSC02451.JPG"/>
          <p:cNvPicPr preferRelativeResize="0"/>
          <p:nvPr/>
        </p:nvPicPr>
        <p:blipFill>
          <a:blip r:embed="rId3">
            <a:alphaModFix/>
          </a:blip>
          <a:stretch>
            <a:fillRect/>
          </a:stretch>
        </p:blipFill>
        <p:spPr>
          <a:xfrm>
            <a:off x="0" y="-475500"/>
            <a:ext cx="9144003" cy="60945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4E4"/>
        </a:solidFill>
      </p:bgPr>
    </p:bg>
    <p:spTree>
      <p:nvGrpSpPr>
        <p:cNvPr id="87" name="Shape 87"/>
        <p:cNvGrpSpPr/>
        <p:nvPr/>
      </p:nvGrpSpPr>
      <p:grpSpPr>
        <a:xfrm>
          <a:off x="0" y="0"/>
          <a:ext cx="0" cy="0"/>
          <a:chOff x="0" y="0"/>
          <a:chExt cx="0" cy="0"/>
        </a:xfrm>
      </p:grpSpPr>
      <p:sp>
        <p:nvSpPr>
          <p:cNvPr id="88" name="Google Shape;88;p19"/>
          <p:cNvSpPr txBox="1"/>
          <p:nvPr/>
        </p:nvSpPr>
        <p:spPr>
          <a:xfrm>
            <a:off x="1076700" y="2248503"/>
            <a:ext cx="6990600" cy="646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3000">
                <a:solidFill>
                  <a:srgbClr val="181818"/>
                </a:solidFill>
                <a:latin typeface="Roboto Mono"/>
                <a:ea typeface="Roboto Mono"/>
                <a:cs typeface="Roboto Mono"/>
                <a:sym typeface="Roboto Mono"/>
              </a:rPr>
              <a:t>inspiration</a:t>
            </a:r>
            <a:endParaRPr b="1" sz="3000">
              <a:solidFill>
                <a:srgbClr val="181818"/>
              </a:solidFill>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92" name="Shape 92"/>
        <p:cNvGrpSpPr/>
        <p:nvPr/>
      </p:nvGrpSpPr>
      <p:grpSpPr>
        <a:xfrm>
          <a:off x="0" y="0"/>
          <a:ext cx="0" cy="0"/>
          <a:chOff x="0" y="0"/>
          <a:chExt cx="0" cy="0"/>
        </a:xfrm>
      </p:grpSpPr>
      <p:pic>
        <p:nvPicPr>
          <p:cNvPr id="93" name="Google Shape;93;p20" title="form factor inspo.png"/>
          <p:cNvPicPr preferRelativeResize="0"/>
          <p:nvPr/>
        </p:nvPicPr>
        <p:blipFill rotWithShape="1">
          <a:blip r:embed="rId3">
            <a:alphaModFix/>
          </a:blip>
          <a:srcRect b="2648" l="1641" r="1825" t="2771"/>
          <a:stretch/>
        </p:blipFill>
        <p:spPr>
          <a:xfrm>
            <a:off x="1133238" y="283588"/>
            <a:ext cx="6877527" cy="4576324"/>
          </a:xfrm>
          <a:prstGeom prst="rect">
            <a:avLst/>
          </a:prstGeom>
          <a:noFill/>
          <a:ln>
            <a:noFill/>
          </a:ln>
        </p:spPr>
      </p:pic>
      <p:pic>
        <p:nvPicPr>
          <p:cNvPr id="94" name="Google Shape;94;p20"/>
          <p:cNvPicPr preferRelativeResize="0"/>
          <p:nvPr/>
        </p:nvPicPr>
        <p:blipFill>
          <a:blip r:embed="rId4">
            <a:alphaModFix/>
          </a:blip>
          <a:stretch>
            <a:fillRect/>
          </a:stretch>
        </p:blipFill>
        <p:spPr>
          <a:xfrm>
            <a:off x="-15282806" y="-7019625"/>
            <a:ext cx="7172209" cy="5143498"/>
          </a:xfrm>
          <a:prstGeom prst="rect">
            <a:avLst/>
          </a:prstGeom>
          <a:noFill/>
          <a:ln>
            <a:noFill/>
          </a:ln>
        </p:spPr>
      </p:pic>
      <p:pic>
        <p:nvPicPr>
          <p:cNvPr id="95" name="Google Shape;95;p20"/>
          <p:cNvPicPr preferRelativeResize="0"/>
          <p:nvPr/>
        </p:nvPicPr>
        <p:blipFill>
          <a:blip r:embed="rId5">
            <a:alphaModFix/>
          </a:blip>
          <a:stretch>
            <a:fillRect/>
          </a:stretch>
        </p:blipFill>
        <p:spPr>
          <a:xfrm>
            <a:off x="14415270" y="-6687700"/>
            <a:ext cx="7353859" cy="5143499"/>
          </a:xfrm>
          <a:prstGeom prst="rect">
            <a:avLst/>
          </a:prstGeom>
          <a:noFill/>
          <a:ln>
            <a:noFill/>
          </a:ln>
        </p:spPr>
      </p:pic>
      <p:pic>
        <p:nvPicPr>
          <p:cNvPr id="96" name="Google Shape;96;p20"/>
          <p:cNvPicPr preferRelativeResize="0"/>
          <p:nvPr/>
        </p:nvPicPr>
        <p:blipFill>
          <a:blip r:embed="rId6">
            <a:alphaModFix/>
          </a:blip>
          <a:stretch>
            <a:fillRect/>
          </a:stretch>
        </p:blipFill>
        <p:spPr>
          <a:xfrm>
            <a:off x="-9157825" y="-1876125"/>
            <a:ext cx="3532852" cy="5143504"/>
          </a:xfrm>
          <a:prstGeom prst="rect">
            <a:avLst/>
          </a:prstGeom>
          <a:noFill/>
          <a:ln>
            <a:noFill/>
          </a:ln>
        </p:spPr>
      </p:pic>
      <p:pic>
        <p:nvPicPr>
          <p:cNvPr id="97" name="Google Shape;97;p20"/>
          <p:cNvPicPr preferRelativeResize="0"/>
          <p:nvPr/>
        </p:nvPicPr>
        <p:blipFill>
          <a:blip r:embed="rId7">
            <a:alphaModFix/>
          </a:blip>
          <a:stretch>
            <a:fillRect/>
          </a:stretch>
        </p:blipFill>
        <p:spPr>
          <a:xfrm>
            <a:off x="-17940976" y="2619175"/>
            <a:ext cx="7716354" cy="5143501"/>
          </a:xfrm>
          <a:prstGeom prst="rect">
            <a:avLst/>
          </a:prstGeom>
          <a:noFill/>
          <a:ln>
            <a:noFill/>
          </a:ln>
        </p:spPr>
      </p:pic>
      <p:pic>
        <p:nvPicPr>
          <p:cNvPr id="98" name="Google Shape;98;p20"/>
          <p:cNvPicPr preferRelativeResize="0"/>
          <p:nvPr/>
        </p:nvPicPr>
        <p:blipFill>
          <a:blip r:embed="rId8">
            <a:alphaModFix/>
          </a:blip>
          <a:stretch>
            <a:fillRect/>
          </a:stretch>
        </p:blipFill>
        <p:spPr>
          <a:xfrm>
            <a:off x="-9314697" y="7124700"/>
            <a:ext cx="7303144" cy="5143500"/>
          </a:xfrm>
          <a:prstGeom prst="rect">
            <a:avLst/>
          </a:prstGeom>
          <a:noFill/>
          <a:ln>
            <a:noFill/>
          </a:ln>
        </p:spPr>
      </p:pic>
      <p:pic>
        <p:nvPicPr>
          <p:cNvPr id="99" name="Google Shape;99;p20"/>
          <p:cNvPicPr preferRelativeResize="0"/>
          <p:nvPr/>
        </p:nvPicPr>
        <p:blipFill>
          <a:blip r:embed="rId9">
            <a:alphaModFix/>
          </a:blip>
          <a:stretch>
            <a:fillRect/>
          </a:stretch>
        </p:blipFill>
        <p:spPr>
          <a:xfrm>
            <a:off x="18259964" y="-504525"/>
            <a:ext cx="3662175" cy="5143504"/>
          </a:xfrm>
          <a:prstGeom prst="rect">
            <a:avLst/>
          </a:prstGeom>
          <a:noFill/>
          <a:ln>
            <a:noFill/>
          </a:ln>
        </p:spPr>
      </p:pic>
      <p:pic>
        <p:nvPicPr>
          <p:cNvPr id="100" name="Google Shape;100;p20"/>
          <p:cNvPicPr preferRelativeResize="0"/>
          <p:nvPr/>
        </p:nvPicPr>
        <p:blipFill>
          <a:blip r:embed="rId10">
            <a:alphaModFix/>
          </a:blip>
          <a:stretch>
            <a:fillRect/>
          </a:stretch>
        </p:blipFill>
        <p:spPr>
          <a:xfrm>
            <a:off x="-3789087" y="1930475"/>
            <a:ext cx="1777528" cy="2708501"/>
          </a:xfrm>
          <a:prstGeom prst="rect">
            <a:avLst/>
          </a:prstGeom>
          <a:noFill/>
          <a:ln>
            <a:noFill/>
          </a:ln>
        </p:spPr>
      </p:pic>
      <p:pic>
        <p:nvPicPr>
          <p:cNvPr id="101" name="Google Shape;101;p20"/>
          <p:cNvPicPr preferRelativeResize="0"/>
          <p:nvPr/>
        </p:nvPicPr>
        <p:blipFill>
          <a:blip r:embed="rId11">
            <a:alphaModFix/>
          </a:blip>
          <a:stretch>
            <a:fillRect/>
          </a:stretch>
        </p:blipFill>
        <p:spPr>
          <a:xfrm>
            <a:off x="3518665" y="8025650"/>
            <a:ext cx="7463619" cy="5143500"/>
          </a:xfrm>
          <a:prstGeom prst="rect">
            <a:avLst/>
          </a:prstGeom>
          <a:noFill/>
          <a:ln>
            <a:noFill/>
          </a:ln>
        </p:spPr>
      </p:pic>
      <p:pic>
        <p:nvPicPr>
          <p:cNvPr id="102" name="Google Shape;102;p20"/>
          <p:cNvPicPr preferRelativeResize="0"/>
          <p:nvPr/>
        </p:nvPicPr>
        <p:blipFill>
          <a:blip r:embed="rId12">
            <a:alphaModFix/>
          </a:blip>
          <a:stretch>
            <a:fillRect/>
          </a:stretch>
        </p:blipFill>
        <p:spPr>
          <a:xfrm>
            <a:off x="11476119" y="-7962900"/>
            <a:ext cx="3488765" cy="5143504"/>
          </a:xfrm>
          <a:prstGeom prst="rect">
            <a:avLst/>
          </a:prstGeom>
          <a:noFill/>
          <a:ln>
            <a:noFill/>
          </a:ln>
        </p:spPr>
      </p:pic>
      <p:pic>
        <p:nvPicPr>
          <p:cNvPr id="103" name="Google Shape;103;p20"/>
          <p:cNvPicPr preferRelativeResize="0"/>
          <p:nvPr/>
        </p:nvPicPr>
        <p:blipFill>
          <a:blip r:embed="rId13">
            <a:alphaModFix/>
          </a:blip>
          <a:stretch>
            <a:fillRect/>
          </a:stretch>
        </p:blipFill>
        <p:spPr>
          <a:xfrm>
            <a:off x="3518671" y="-5981700"/>
            <a:ext cx="3402060" cy="5143504"/>
          </a:xfrm>
          <a:prstGeom prst="rect">
            <a:avLst/>
          </a:prstGeom>
          <a:noFill/>
          <a:ln>
            <a:noFill/>
          </a:ln>
        </p:spPr>
      </p:pic>
      <p:pic>
        <p:nvPicPr>
          <p:cNvPr id="104" name="Google Shape;104;p20"/>
          <p:cNvPicPr preferRelativeResize="0"/>
          <p:nvPr/>
        </p:nvPicPr>
        <p:blipFill>
          <a:blip r:embed="rId14">
            <a:alphaModFix/>
          </a:blip>
          <a:stretch>
            <a:fillRect/>
          </a:stretch>
        </p:blipFill>
        <p:spPr>
          <a:xfrm>
            <a:off x="12196689" y="-2524325"/>
            <a:ext cx="3662175" cy="5143504"/>
          </a:xfrm>
          <a:prstGeom prst="rect">
            <a:avLst/>
          </a:prstGeom>
          <a:noFill/>
          <a:ln>
            <a:noFill/>
          </a:ln>
        </p:spPr>
      </p:pic>
      <p:pic>
        <p:nvPicPr>
          <p:cNvPr id="105" name="Google Shape;105;p20"/>
          <p:cNvPicPr preferRelativeResize="0"/>
          <p:nvPr/>
        </p:nvPicPr>
        <p:blipFill>
          <a:blip r:embed="rId15">
            <a:alphaModFix/>
          </a:blip>
          <a:stretch>
            <a:fillRect/>
          </a:stretch>
        </p:blipFill>
        <p:spPr>
          <a:xfrm>
            <a:off x="-4643573" y="-4390725"/>
            <a:ext cx="3662175" cy="5143504"/>
          </a:xfrm>
          <a:prstGeom prst="rect">
            <a:avLst/>
          </a:prstGeom>
          <a:noFill/>
          <a:ln>
            <a:noFill/>
          </a:ln>
        </p:spPr>
      </p:pic>
      <p:pic>
        <p:nvPicPr>
          <p:cNvPr id="106" name="Google Shape;106;p20"/>
          <p:cNvPicPr preferRelativeResize="0"/>
          <p:nvPr/>
        </p:nvPicPr>
        <p:blipFill>
          <a:blip r:embed="rId15">
            <a:alphaModFix/>
          </a:blip>
          <a:stretch>
            <a:fillRect/>
          </a:stretch>
        </p:blipFill>
        <p:spPr>
          <a:xfrm>
            <a:off x="-4491173" y="-4238325"/>
            <a:ext cx="3662175" cy="51435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4E4"/>
        </a:solidFill>
      </p:bgPr>
    </p:bg>
    <p:spTree>
      <p:nvGrpSpPr>
        <p:cNvPr id="110" name="Shape 110"/>
        <p:cNvGrpSpPr/>
        <p:nvPr/>
      </p:nvGrpSpPr>
      <p:grpSpPr>
        <a:xfrm>
          <a:off x="0" y="0"/>
          <a:ext cx="0" cy="0"/>
          <a:chOff x="0" y="0"/>
          <a:chExt cx="0" cy="0"/>
        </a:xfrm>
      </p:grpSpPr>
      <p:sp>
        <p:nvSpPr>
          <p:cNvPr id="111" name="Google Shape;111;p21"/>
          <p:cNvSpPr txBox="1"/>
          <p:nvPr/>
        </p:nvSpPr>
        <p:spPr>
          <a:xfrm>
            <a:off x="1076700" y="2248503"/>
            <a:ext cx="6990600" cy="646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3000">
                <a:solidFill>
                  <a:srgbClr val="181818"/>
                </a:solidFill>
                <a:latin typeface="Roboto Mono"/>
                <a:ea typeface="Roboto Mono"/>
                <a:cs typeface="Roboto Mono"/>
                <a:sym typeface="Roboto Mono"/>
              </a:rPr>
              <a:t>how it works</a:t>
            </a:r>
            <a:endParaRPr b="1" sz="3000">
              <a:solidFill>
                <a:srgbClr val="181818"/>
              </a:solidFill>
              <a:latin typeface="Roboto Mono"/>
              <a:ea typeface="Roboto Mono"/>
              <a:cs typeface="Roboto Mono"/>
              <a:sym typeface="Roboto Mon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