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oboto Mono Medium"/>
      <p:regular r:id="rId22"/>
      <p:bold r:id="rId23"/>
      <p:italic r:id="rId24"/>
      <p:boldItalic r:id="rId25"/>
    </p:embeddedFont>
    <p:embeddedFont>
      <p:font typeface="Roboto Mono Light"/>
      <p:regular r:id="rId26"/>
      <p:bold r:id="rId27"/>
      <p:italic r:id="rId28"/>
      <p:boldItalic r:id="rId29"/>
    </p:embeddedFont>
    <p:embeddedFont>
      <p:font typeface="Roboto Mono ExtraLight"/>
      <p:regular r:id="rId30"/>
      <p:bold r:id="rId31"/>
      <p:italic r:id="rId32"/>
      <p:boldItalic r:id="rId33"/>
    </p:embeddedFont>
    <p:embeddedFont>
      <p:font typeface="Roboto Mon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MonoMedium-regular.fntdata"/><Relationship Id="rId21" Type="http://schemas.openxmlformats.org/officeDocument/2006/relationships/slide" Target="slides/slide17.xml"/><Relationship Id="rId24" Type="http://schemas.openxmlformats.org/officeDocument/2006/relationships/font" Target="fonts/RobotoMonoMedium-italic.fntdata"/><Relationship Id="rId23" Type="http://schemas.openxmlformats.org/officeDocument/2006/relationships/font" Target="fonts/RobotoMono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onoLight-regular.fntdata"/><Relationship Id="rId25" Type="http://schemas.openxmlformats.org/officeDocument/2006/relationships/font" Target="fonts/RobotoMonoMedium-boldItalic.fntdata"/><Relationship Id="rId28" Type="http://schemas.openxmlformats.org/officeDocument/2006/relationships/font" Target="fonts/RobotoMonoLight-italic.fntdata"/><Relationship Id="rId27" Type="http://schemas.openxmlformats.org/officeDocument/2006/relationships/font" Target="fonts/RobotoMono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Ligh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onoExtraLight-bold.fntdata"/><Relationship Id="rId30" Type="http://schemas.openxmlformats.org/officeDocument/2006/relationships/font" Target="fonts/RobotoMonoExtraLight-regular.fntdata"/><Relationship Id="rId11" Type="http://schemas.openxmlformats.org/officeDocument/2006/relationships/slide" Target="slides/slide7.xml"/><Relationship Id="rId33" Type="http://schemas.openxmlformats.org/officeDocument/2006/relationships/font" Target="fonts/RobotoMonoExtra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MonoExtraLight-italic.fntdata"/><Relationship Id="rId13" Type="http://schemas.openxmlformats.org/officeDocument/2006/relationships/slide" Target="slides/slide9.xml"/><Relationship Id="rId35" Type="http://schemas.openxmlformats.org/officeDocument/2006/relationships/font" Target="fonts/RobotoMono-bold.fntdata"/><Relationship Id="rId12" Type="http://schemas.openxmlformats.org/officeDocument/2006/relationships/slide" Target="slides/slide8.xml"/><Relationship Id="rId34" Type="http://schemas.openxmlformats.org/officeDocument/2006/relationships/font" Target="fonts/RobotoMon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Mon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Mon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fb6e3d75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fb6e3d75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fb6e3d75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cfb6e3d75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fb6e3d752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fb6e3d752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fe1b44543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fe1b44543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fe1b44543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cfe1b44543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cfe1b44543_3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cfe1b44543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fe1b44543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cfe1b44543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76b19e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976b19e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d2bf4d1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d2bf4d1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12121"/>
                </a:solidFill>
                <a:latin typeface="Avenir"/>
                <a:ea typeface="Avenir"/>
                <a:cs typeface="Avenir"/>
                <a:sym typeface="Avenir"/>
              </a:rPr>
              <a:t>Short paragraph describing your project.</a:t>
            </a:r>
            <a:endParaRPr sz="14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12121"/>
                </a:solidFill>
                <a:latin typeface="Avenir"/>
                <a:ea typeface="Avenir"/>
                <a:cs typeface="Avenir"/>
                <a:sym typeface="Avenir"/>
              </a:rPr>
              <a:t>Keep this simple and direct. It should answer:</a:t>
            </a:r>
            <a:endParaRPr sz="14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212121"/>
                </a:solidFill>
                <a:latin typeface="Avenir"/>
                <a:ea typeface="Avenir"/>
                <a:cs typeface="Avenir"/>
                <a:sym typeface="Avenir"/>
              </a:rPr>
              <a:t>"what? how? Why?"</a:t>
            </a:r>
            <a:endParaRPr sz="14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12121"/>
                </a:solidFill>
                <a:latin typeface="Avenir"/>
                <a:ea typeface="Avenir"/>
                <a:cs typeface="Avenir"/>
                <a:sym typeface="Avenir"/>
              </a:rPr>
              <a:t>F-1D is a competitive game that condenses the world of formula racing into its simplest find out who is the fastest around the track.</a:t>
            </a:r>
            <a:endParaRPr sz="17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212121"/>
                </a:solidFill>
                <a:latin typeface="Avenir"/>
                <a:ea typeface="Avenir"/>
                <a:cs typeface="Avenir"/>
                <a:sym typeface="Avenir"/>
              </a:rPr>
              <a:t>Players control the speed of their car to win, all while trying to knock opponents off and avoiding obstacles and sliding off track.</a:t>
            </a:r>
            <a:endParaRPr sz="1400">
              <a:solidFill>
                <a:srgbClr val="21212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2483dd2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2483dd2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players with main screen in middle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2483dd2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2483dd2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Video of your project in action. 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Keep your video simple, no need for titles, fancy transition animations or effects. Instead focus on shooting it against a plain background, well lit, and that highlights the full interaction. Make sure your camera is on a tripod, and cables are not visible.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fb6e3d75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fb6e3d75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fe1b4454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fe1b4454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2483dd2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52483dd2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Images of references, questions or context, that inspired your design.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fe1b4454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fe1b4454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Images of references, questions or context, that inspired your design.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fe1b44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fe1b44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State diagram of your project</a:t>
            </a:r>
            <a:endParaRPr sz="1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tETmh0sKXH8" TargetMode="External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7.jpg"/><Relationship Id="rId5" Type="http://schemas.openxmlformats.org/officeDocument/2006/relationships/image" Target="../media/image24.jpg"/><Relationship Id="rId6" Type="http://schemas.openxmlformats.org/officeDocument/2006/relationships/image" Target="../media/image17.jpg"/><Relationship Id="rId7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Uk2euRr_Pcg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li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60175" y="3617500"/>
            <a:ext cx="793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 ExtraLight"/>
                <a:ea typeface="Roboto Mono ExtraLight"/>
                <a:cs typeface="Roboto Mono ExtraLight"/>
                <a:sym typeface="Roboto Mono ExtraLight"/>
              </a:rPr>
              <a:t>Jonny Cohen </a:t>
            </a:r>
            <a:endParaRPr sz="1200">
              <a:solidFill>
                <a:schemeClr val="lt1"/>
              </a:solidFill>
              <a:latin typeface="Roboto Mono ExtraLight"/>
              <a:ea typeface="Roboto Mono ExtraLight"/>
              <a:cs typeface="Roboto Mono ExtraLight"/>
              <a:sym typeface="Roboto Mono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 ExtraLight"/>
                <a:ea typeface="Roboto Mono ExtraLight"/>
                <a:cs typeface="Roboto Mono ExtraLight"/>
                <a:sym typeface="Roboto Mono ExtraLight"/>
              </a:rPr>
              <a:t>Elaine Liu</a:t>
            </a:r>
            <a:endParaRPr sz="1200">
              <a:solidFill>
                <a:schemeClr val="lt1"/>
              </a:solidFill>
              <a:latin typeface="Roboto Mono ExtraLight"/>
              <a:ea typeface="Roboto Mono ExtraLight"/>
              <a:cs typeface="Roboto Mono ExtraLight"/>
              <a:sym typeface="Roboto Mono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 ExtraLight"/>
                <a:ea typeface="Roboto Mono ExtraLight"/>
                <a:cs typeface="Roboto Mono ExtraLight"/>
                <a:sym typeface="Roboto Mono ExtraLight"/>
              </a:rPr>
              <a:t>Milin Tunsiricharoengul</a:t>
            </a:r>
            <a:endParaRPr sz="1200">
              <a:solidFill>
                <a:schemeClr val="lt1"/>
              </a:solidFill>
              <a:latin typeface="Roboto Mono ExtraLight"/>
              <a:ea typeface="Roboto Mono ExtraLight"/>
              <a:cs typeface="Roboto Mono ExtraLight"/>
              <a:sym typeface="Roboto Mono ExtraLigh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812950" y="2764950"/>
            <a:ext cx="60600" cy="106800"/>
          </a:xfrm>
          <a:prstGeom prst="rect">
            <a:avLst/>
          </a:prstGeom>
          <a:solidFill>
            <a:srgbClr val="ECEB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 title="f1d_text.png"/>
          <p:cNvPicPr preferRelativeResize="0"/>
          <p:nvPr/>
        </p:nvPicPr>
        <p:blipFill rotWithShape="1">
          <a:blip r:embed="rId4">
            <a:alphaModFix/>
          </a:blip>
          <a:srcRect b="43346" l="13106" r="45563" t="32461"/>
          <a:stretch/>
        </p:blipFill>
        <p:spPr>
          <a:xfrm>
            <a:off x="539235" y="2914700"/>
            <a:ext cx="1586600" cy="92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368725" y="208575"/>
            <a:ext cx="4333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Technical Drawings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25" name="Google Shape;125;p22" title="wireframe1.jpg"/>
          <p:cNvPicPr preferRelativeResize="0"/>
          <p:nvPr/>
        </p:nvPicPr>
        <p:blipFill rotWithShape="1">
          <a:blip r:embed="rId3">
            <a:alphaModFix/>
          </a:blip>
          <a:srcRect b="0" l="15492" r="14943" t="0"/>
          <a:stretch/>
        </p:blipFill>
        <p:spPr>
          <a:xfrm>
            <a:off x="4034788" y="941075"/>
            <a:ext cx="3462398" cy="32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title="wireframe2.jpg"/>
          <p:cNvPicPr preferRelativeResize="0"/>
          <p:nvPr/>
        </p:nvPicPr>
        <p:blipFill rotWithShape="1">
          <a:blip r:embed="rId4">
            <a:alphaModFix/>
          </a:blip>
          <a:srcRect b="0" l="25384" r="26650" t="0"/>
          <a:stretch/>
        </p:blipFill>
        <p:spPr>
          <a:xfrm>
            <a:off x="1646813" y="837500"/>
            <a:ext cx="2592048" cy="346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 title="f1d interacti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68725" y="208575"/>
            <a:ext cx="4333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Interactions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 title="c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678699"/>
            <a:ext cx="9144003" cy="60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68725" y="208575"/>
            <a:ext cx="4333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Design Process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 title="DSCF46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43566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4262775" y="1687600"/>
            <a:ext cx="4333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Char char="●"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Potential interactions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Char char="○"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Screamcar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Char char="○"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Foot pedals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Char char="○"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Button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Char char="○"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Slider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Font typeface="Roboto Mono Light"/>
              <a:buChar char="○"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Wheel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title="DSCF464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187" y="1244791"/>
            <a:ext cx="3595478" cy="225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 title="DSCF464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887902" y="2842483"/>
            <a:ext cx="1962102" cy="255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 title="DSCF463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3091565"/>
            <a:ext cx="2183952" cy="205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 title="DSCF4639.jpg"/>
          <p:cNvPicPr preferRelativeResize="0"/>
          <p:nvPr/>
        </p:nvPicPr>
        <p:blipFill rotWithShape="1">
          <a:blip r:embed="rId6">
            <a:alphaModFix/>
          </a:blip>
          <a:srcRect b="0" l="0" r="0" t="53120"/>
          <a:stretch/>
        </p:blipFill>
        <p:spPr>
          <a:xfrm>
            <a:off x="4383285" y="3709623"/>
            <a:ext cx="1792122" cy="143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 title="DSCF464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833842"/>
            <a:ext cx="2183953" cy="225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 title="DSCF4639.jpg"/>
          <p:cNvPicPr preferRelativeResize="0"/>
          <p:nvPr/>
        </p:nvPicPr>
        <p:blipFill rotWithShape="1">
          <a:blip r:embed="rId6">
            <a:alphaModFix/>
          </a:blip>
          <a:srcRect b="46346" l="0" r="0" t="0"/>
          <a:stretch/>
        </p:blipFill>
        <p:spPr>
          <a:xfrm>
            <a:off x="2591189" y="3502523"/>
            <a:ext cx="1792122" cy="16409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6"/>
          <p:cNvCxnSpPr/>
          <p:nvPr/>
        </p:nvCxnSpPr>
        <p:spPr>
          <a:xfrm>
            <a:off x="1886775" y="3136491"/>
            <a:ext cx="847800" cy="0"/>
          </a:xfrm>
          <a:prstGeom prst="straightConnector1">
            <a:avLst/>
          </a:prstGeom>
          <a:noFill/>
          <a:ln cap="flat" cmpd="sng" w="308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5956706" y="3709623"/>
            <a:ext cx="847800" cy="0"/>
          </a:xfrm>
          <a:prstGeom prst="straightConnector1">
            <a:avLst/>
          </a:prstGeom>
          <a:noFill/>
          <a:ln cap="flat" cmpd="sng" w="308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7" name="Google Shape;157;p26"/>
          <p:cNvSpPr/>
          <p:nvPr/>
        </p:nvSpPr>
        <p:spPr>
          <a:xfrm>
            <a:off x="993044" y="115588"/>
            <a:ext cx="7422452" cy="2734782"/>
          </a:xfrm>
          <a:custGeom>
            <a:rect b="b" l="l" r="r" t="t"/>
            <a:pathLst>
              <a:path extrusionOk="0" h="101232" w="274753">
                <a:moveTo>
                  <a:pt x="273983" y="101232"/>
                </a:moveTo>
                <a:cubicBezTo>
                  <a:pt x="272022" y="90213"/>
                  <a:pt x="281547" y="51180"/>
                  <a:pt x="262217" y="35118"/>
                </a:cubicBezTo>
                <a:cubicBezTo>
                  <a:pt x="242887" y="19056"/>
                  <a:pt x="197783" y="10372"/>
                  <a:pt x="158002" y="4862"/>
                </a:cubicBezTo>
                <a:cubicBezTo>
                  <a:pt x="118221" y="-648"/>
                  <a:pt x="49866" y="-1115"/>
                  <a:pt x="23532" y="2060"/>
                </a:cubicBezTo>
                <a:cubicBezTo>
                  <a:pt x="-2802" y="5235"/>
                  <a:pt x="3922" y="20270"/>
                  <a:pt x="0" y="23912"/>
                </a:cubicBezTo>
              </a:path>
            </a:pathLst>
          </a:custGeom>
          <a:noFill/>
          <a:ln cap="flat" cmpd="sng" w="308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 title="DSCF4655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644325"/>
            <a:ext cx="9144003" cy="60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 title="DSCF4659-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775" y="-507775"/>
            <a:ext cx="9666775" cy="64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586350" y="1243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Lessons Learned</a:t>
            </a:r>
            <a:endParaRPr sz="1600">
              <a:solidFill>
                <a:srgbClr val="000000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1460300" y="1910925"/>
            <a:ext cx="6411900" cy="35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ono Light"/>
              <a:buChar char="●"/>
            </a:pPr>
            <a:r>
              <a:rPr lang="en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Prepare larger print designs earlier.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ono Light"/>
              <a:buChar char="●"/>
            </a:pPr>
            <a:r>
              <a:rPr lang="en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Test different interaction/controller mechanisms to see which is best to play with.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ono Light"/>
              <a:buChar char="●"/>
            </a:pPr>
            <a:r>
              <a:rPr lang="en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1D representations can easily be </a:t>
            </a:r>
            <a:r>
              <a:rPr lang="en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misinterpreted</a:t>
            </a:r>
            <a:r>
              <a:rPr lang="en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. Let people test the game.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Mono Light"/>
              <a:buChar char="●"/>
            </a:pPr>
            <a:r>
              <a:rPr lang="en">
                <a:solidFill>
                  <a:srgbClr val="000000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Fine line between engaging and confusing haptics.</a:t>
            </a:r>
            <a:endParaRPr>
              <a:solidFill>
                <a:srgbClr val="0000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top_3.jpg"/>
          <p:cNvPicPr preferRelativeResize="0"/>
          <p:nvPr/>
        </p:nvPicPr>
        <p:blipFill rotWithShape="1">
          <a:blip r:embed="rId3">
            <a:alphaModFix/>
          </a:blip>
          <a:srcRect b="8266" l="0" r="0" t="14911"/>
          <a:stretch/>
        </p:blipFill>
        <p:spPr>
          <a:xfrm>
            <a:off x="-450800" y="0"/>
            <a:ext cx="1004559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92088" y="3446578"/>
            <a:ext cx="67965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Control your speed to stay on the track, </a:t>
            </a:r>
            <a:endParaRPr sz="1200">
              <a:solidFill>
                <a:srgbClr val="21212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avoid the obstacles, and don't let your opponents hit you.</a:t>
            </a:r>
            <a:endParaRPr sz="1200">
              <a:solidFill>
                <a:srgbClr val="21212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294050" y="152013"/>
            <a:ext cx="57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f</a:t>
            </a: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1d</a:t>
            </a: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 distills the world of Formula racing </a:t>
            </a:r>
            <a:endParaRPr sz="12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to what really matters—who's </a:t>
            </a:r>
            <a:r>
              <a:rPr b="1" lang="en" sz="1200">
                <a:latin typeface="Roboto Mono"/>
                <a:ea typeface="Roboto Mono"/>
                <a:cs typeface="Roboto Mono"/>
                <a:sym typeface="Roboto Mono"/>
              </a:rPr>
              <a:t>fastest</a:t>
            </a:r>
            <a:r>
              <a:rPr lang="en" sz="1200">
                <a:latin typeface="Roboto Mono Light"/>
                <a:ea typeface="Roboto Mono Light"/>
                <a:cs typeface="Roboto Mono Light"/>
                <a:sym typeface="Roboto Mono Light"/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ga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06175"/>
            <a:ext cx="9143997" cy="609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title="f1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 title="both_hol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628650"/>
            <a:ext cx="9144003" cy="60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 title="red_hol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475500"/>
            <a:ext cx="9144003" cy="60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4207225" y="831050"/>
            <a:ext cx="4333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If a circle is “1D,” could a curved 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loop also be 1D?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How can we give a curved loop a 1D interaction?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Could we make a simple racing game that maintained the engagement of a complex racing game?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11520"/>
          <a:stretch/>
        </p:blipFill>
        <p:spPr>
          <a:xfrm>
            <a:off x="3403050" y="3494275"/>
            <a:ext cx="2795928" cy="164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979" y="3494275"/>
            <a:ext cx="2945020" cy="164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 title="IMG_425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0"/>
            <a:ext cx="34030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368725" y="208575"/>
            <a:ext cx="43332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 Light"/>
                <a:ea typeface="Roboto Mono Light"/>
                <a:cs typeface="Roboto Mono Light"/>
                <a:sym typeface="Roboto Mono Light"/>
              </a:rPr>
              <a:t>Controller Motivation</a:t>
            </a:r>
            <a:endParaRPr sz="1300"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9827" l="11934" r="9140" t="9891"/>
          <a:stretch/>
        </p:blipFill>
        <p:spPr>
          <a:xfrm>
            <a:off x="6741375" y="972313"/>
            <a:ext cx="1612549" cy="164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938" y="3237389"/>
            <a:ext cx="2501151" cy="149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5">
            <a:alphaModFix/>
          </a:blip>
          <a:srcRect b="3078" l="12532" r="11882" t="11888"/>
          <a:stretch/>
        </p:blipFill>
        <p:spPr>
          <a:xfrm>
            <a:off x="1524750" y="1011188"/>
            <a:ext cx="1389000" cy="1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6">
            <a:alphaModFix/>
          </a:blip>
          <a:srcRect b="8004" l="6010" r="7634" t="0"/>
          <a:stretch/>
        </p:blipFill>
        <p:spPr>
          <a:xfrm>
            <a:off x="3668391" y="1104375"/>
            <a:ext cx="1799347" cy="13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7">
            <a:alphaModFix/>
          </a:blip>
          <a:srcRect b="25311" l="0" r="0" t="19665"/>
          <a:stretch/>
        </p:blipFill>
        <p:spPr>
          <a:xfrm>
            <a:off x="4776563" y="3237399"/>
            <a:ext cx="2501150" cy="13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4408269" y="950138"/>
            <a:ext cx="1425300" cy="76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Race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4408269" y="3161038"/>
            <a:ext cx="1425300" cy="76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Crash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1" name="Google Shape;111;p21"/>
          <p:cNvCxnSpPr>
            <a:stCxn id="110" idx="1"/>
            <a:endCxn id="112" idx="2"/>
          </p:cNvCxnSpPr>
          <p:nvPr/>
        </p:nvCxnSpPr>
        <p:spPr>
          <a:xfrm rot="10800000">
            <a:off x="3997269" y="2822938"/>
            <a:ext cx="411000" cy="7218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21"/>
          <p:cNvSpPr/>
          <p:nvPr/>
        </p:nvSpPr>
        <p:spPr>
          <a:xfrm>
            <a:off x="3284569" y="2055588"/>
            <a:ext cx="1425300" cy="76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Generate New Track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3" name="Google Shape;113;p21"/>
          <p:cNvCxnSpPr>
            <a:stCxn id="109" idx="2"/>
            <a:endCxn id="110" idx="0"/>
          </p:cNvCxnSpPr>
          <p:nvPr/>
        </p:nvCxnSpPr>
        <p:spPr>
          <a:xfrm>
            <a:off x="5120919" y="1717538"/>
            <a:ext cx="0" cy="144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21"/>
          <p:cNvSpPr txBox="1"/>
          <p:nvPr/>
        </p:nvSpPr>
        <p:spPr>
          <a:xfrm>
            <a:off x="5120917" y="2293138"/>
            <a:ext cx="10056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Banana, </a:t>
            </a:r>
            <a:r>
              <a:rPr lang="en" sz="800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Hit</a:t>
            </a:r>
            <a:r>
              <a:rPr lang="en" sz="800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, or Overspeed</a:t>
            </a:r>
            <a:endParaRPr sz="800">
              <a:solidFill>
                <a:srgbClr val="21212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5" name="Google Shape;115;p21"/>
          <p:cNvCxnSpPr>
            <a:stCxn id="109" idx="3"/>
            <a:endCxn id="112" idx="1"/>
          </p:cNvCxnSpPr>
          <p:nvPr/>
        </p:nvCxnSpPr>
        <p:spPr>
          <a:xfrm flipH="1">
            <a:off x="3284469" y="1333838"/>
            <a:ext cx="2549100" cy="1105500"/>
          </a:xfrm>
          <a:prstGeom prst="bentConnector5">
            <a:avLst>
              <a:gd fmla="val -24376" name="adj1"/>
              <a:gd fmla="val 258664" name="adj2"/>
              <a:gd fmla="val 109338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" name="Google Shape;116;p21"/>
          <p:cNvCxnSpPr>
            <a:stCxn id="112" idx="0"/>
            <a:endCxn id="109" idx="1"/>
          </p:cNvCxnSpPr>
          <p:nvPr/>
        </p:nvCxnSpPr>
        <p:spPr>
          <a:xfrm rot="-5400000">
            <a:off x="3841819" y="1489188"/>
            <a:ext cx="721800" cy="411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21"/>
          <p:cNvSpPr txBox="1"/>
          <p:nvPr/>
        </p:nvSpPr>
        <p:spPr>
          <a:xfrm>
            <a:off x="5979742" y="950138"/>
            <a:ext cx="10056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12121"/>
                </a:solidFill>
                <a:latin typeface="Roboto Mono"/>
                <a:ea typeface="Roboto Mono"/>
                <a:cs typeface="Roboto Mono"/>
                <a:sym typeface="Roboto Mono"/>
              </a:rPr>
              <a:t>Player Finishes</a:t>
            </a:r>
            <a:endParaRPr sz="800">
              <a:solidFill>
                <a:srgbClr val="21212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1406469" y="1720343"/>
            <a:ext cx="1059900" cy="1014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Start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9" name="Google Shape;119;p21"/>
          <p:cNvCxnSpPr>
            <a:stCxn id="118" idx="6"/>
          </p:cNvCxnSpPr>
          <p:nvPr/>
        </p:nvCxnSpPr>
        <p:spPr>
          <a:xfrm>
            <a:off x="2466369" y="2227343"/>
            <a:ext cx="816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